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Proxima Nova"/>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4.xml"/><Relationship Id="rId41" Type="http://schemas.openxmlformats.org/officeDocument/2006/relationships/font" Target="fonts/ProximaNova-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roximaNova-bold.fntdata"/><Relationship Id="rId16" Type="http://schemas.openxmlformats.org/officeDocument/2006/relationships/slide" Target="slides/slide10.xml"/><Relationship Id="rId38" Type="http://schemas.openxmlformats.org/officeDocument/2006/relationships/font" Target="fonts/ProximaNova-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5a9450d43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5a9450d4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12ae06a9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12ae06a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5a9450d43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5a9450d4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5a9450d43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5a9450d4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5a9450d43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5a9450d4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12ebd50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12ebd50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12ae06a9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12ae06a9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12ae06a9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12ae06a9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12ae06a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12ae06a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12ae06a9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12ae06a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12ae06a9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12ae06a9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5a9450d43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5a9450d4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12ae06a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12ae06a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5a318ede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5a318ed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5a9450d43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5a9450d4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5a318ede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5a318ede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5a318ede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5a318ede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12ebd50a9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12ebd50a9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12ae06a9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12ae06a9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12ae06a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12ae06a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12ae06a9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12ae06a9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12ae06a9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12ae06a9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5a9450d4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5a9450d4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5a318ede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5a318ede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124600" y="0"/>
            <a:ext cx="9144001" cy="5143500"/>
          </a:xfrm>
          <a:prstGeom prst="rect">
            <a:avLst/>
          </a:prstGeom>
          <a:noFill/>
          <a:ln>
            <a:noFill/>
          </a:ln>
        </p:spPr>
      </p:pic>
      <p:sp>
        <p:nvSpPr>
          <p:cNvPr id="105" name="Google Shape;105;p25"/>
          <p:cNvSpPr txBox="1"/>
          <p:nvPr>
            <p:ph type="ctrTitle"/>
          </p:nvPr>
        </p:nvSpPr>
        <p:spPr>
          <a:xfrm>
            <a:off x="615150" y="1796175"/>
            <a:ext cx="8835900" cy="91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t>Saw-Scaled viper (Echis carinatus)</a:t>
            </a:r>
            <a:r>
              <a:rPr b="1" lang="en" sz="4000"/>
              <a:t> Detection and Supervision with Mask-R-CNN</a:t>
            </a:r>
            <a:endParaRPr b="1" sz="4000"/>
          </a:p>
          <a:p>
            <a:pPr indent="0" lvl="0" marL="0" rtl="0" algn="l">
              <a:spcBef>
                <a:spcPts val="0"/>
              </a:spcBef>
              <a:spcAft>
                <a:spcPts val="0"/>
              </a:spcAft>
              <a:buNone/>
            </a:pPr>
            <a:r>
              <a:t/>
            </a:r>
            <a:endParaRPr b="1" sz="3300"/>
          </a:p>
        </p:txBody>
      </p:sp>
      <p:sp>
        <p:nvSpPr>
          <p:cNvPr id="106" name="Google Shape;106;p25"/>
          <p:cNvSpPr txBox="1"/>
          <p:nvPr>
            <p:ph idx="1" type="subTitle"/>
          </p:nvPr>
        </p:nvSpPr>
        <p:spPr>
          <a:xfrm>
            <a:off x="350700" y="4043250"/>
            <a:ext cx="33120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Project </a:t>
            </a:r>
            <a:r>
              <a:rPr b="1" lang="en" sz="1400"/>
              <a:t> by -</a:t>
            </a:r>
            <a:endParaRPr b="1" sz="1400"/>
          </a:p>
          <a:p>
            <a:pPr indent="0" lvl="0" marL="0" rtl="0" algn="l">
              <a:spcBef>
                <a:spcPts val="0"/>
              </a:spcBef>
              <a:spcAft>
                <a:spcPts val="0"/>
              </a:spcAft>
              <a:buNone/>
            </a:pPr>
            <a:r>
              <a:rPr lang="en" sz="1400"/>
              <a:t>Durgeshwari Naik - 17115027</a:t>
            </a:r>
            <a:endParaRPr sz="1400"/>
          </a:p>
          <a:p>
            <a:pPr indent="0" lvl="0" marL="0" rtl="0" algn="l">
              <a:spcBef>
                <a:spcPts val="0"/>
              </a:spcBef>
              <a:spcAft>
                <a:spcPts val="0"/>
              </a:spcAft>
              <a:buNone/>
            </a:pPr>
            <a:r>
              <a:rPr lang="en" sz="1400"/>
              <a:t>Kuldeep Narayan Minj - 17115037</a:t>
            </a:r>
            <a:endParaRPr sz="1400"/>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
        <p:nvSpPr>
          <p:cNvPr id="108" name="Google Shape;108;p25"/>
          <p:cNvSpPr txBox="1"/>
          <p:nvPr>
            <p:ph idx="1" type="subTitle"/>
          </p:nvPr>
        </p:nvSpPr>
        <p:spPr>
          <a:xfrm>
            <a:off x="6139050" y="4155375"/>
            <a:ext cx="33120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Guided</a:t>
            </a:r>
            <a:r>
              <a:rPr b="1" lang="en" sz="1400"/>
              <a:t>  by -</a:t>
            </a:r>
            <a:endParaRPr b="1" sz="1400"/>
          </a:p>
          <a:p>
            <a:pPr indent="0" lvl="0" marL="0" rtl="0" algn="l">
              <a:spcBef>
                <a:spcPts val="0"/>
              </a:spcBef>
              <a:spcAft>
                <a:spcPts val="0"/>
              </a:spcAft>
              <a:buNone/>
            </a:pPr>
            <a:r>
              <a:rPr b="1" lang="en" sz="1150">
                <a:solidFill>
                  <a:srgbClr val="FFFFFF"/>
                </a:solidFill>
                <a:highlight>
                  <a:schemeClr val="dk1"/>
                </a:highlight>
                <a:latin typeface="Arial"/>
                <a:ea typeface="Arial"/>
                <a:cs typeface="Arial"/>
                <a:sym typeface="Arial"/>
              </a:rPr>
              <a:t>Dr. Dilip Singh Sisodia</a:t>
            </a:r>
            <a:endParaRPr b="1" sz="1400">
              <a:highlight>
                <a:schemeClr val="dk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Dataset Resources</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 sz="1600"/>
              <a:t>Created Our Own Custom Dataset with </a:t>
            </a:r>
            <a:r>
              <a:rPr b="1" lang="en" sz="2300"/>
              <a:t>510</a:t>
            </a:r>
            <a:r>
              <a:rPr b="1" lang="en" sz="1600"/>
              <a:t> Images of Saw-Scaled viper</a:t>
            </a:r>
            <a:endParaRPr b="1" sz="1600"/>
          </a:p>
        </p:txBody>
      </p:sp>
      <p:sp>
        <p:nvSpPr>
          <p:cNvPr id="170" name="Google Shape;170;p34"/>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accent2"/>
              </a:solidFill>
              <a:latin typeface="Arial"/>
              <a:ea typeface="Arial"/>
              <a:cs typeface="Arial"/>
              <a:sym typeface="Arial"/>
            </a:endParaRPr>
          </a:p>
          <a:p>
            <a:pPr indent="-323850" lvl="0" marL="457200" rtl="0" algn="l">
              <a:spcBef>
                <a:spcPts val="1600"/>
              </a:spcBef>
              <a:spcAft>
                <a:spcPts val="0"/>
              </a:spcAft>
              <a:buClr>
                <a:schemeClr val="accent2"/>
              </a:buClr>
              <a:buSzPts val="1500"/>
              <a:buFont typeface="Arial"/>
              <a:buAutoNum type="arabicPeriod"/>
            </a:pPr>
            <a:r>
              <a:rPr lang="en" sz="1500">
                <a:solidFill>
                  <a:schemeClr val="accent2"/>
                </a:solidFill>
                <a:latin typeface="Arial"/>
                <a:ea typeface="Arial"/>
                <a:cs typeface="Arial"/>
                <a:sym typeface="Arial"/>
              </a:rPr>
              <a:t> </a:t>
            </a:r>
            <a:r>
              <a:rPr b="1" lang="en" sz="1500">
                <a:solidFill>
                  <a:schemeClr val="accent2"/>
                </a:solidFill>
                <a:latin typeface="Arial"/>
                <a:ea typeface="Arial"/>
                <a:cs typeface="Arial"/>
                <a:sym typeface="Arial"/>
              </a:rPr>
              <a:t>160 Images from </a:t>
            </a:r>
            <a:r>
              <a:rPr b="1" lang="en" sz="1500">
                <a:solidFill>
                  <a:schemeClr val="accent2"/>
                </a:solidFill>
                <a:latin typeface="Arial"/>
                <a:ea typeface="Arial"/>
                <a:cs typeface="Arial"/>
                <a:sym typeface="Arial"/>
              </a:rPr>
              <a:t>Web Sources</a:t>
            </a:r>
            <a:r>
              <a:rPr lang="en" sz="1500">
                <a:solidFill>
                  <a:schemeClr val="accent2"/>
                </a:solidFill>
                <a:latin typeface="Arial"/>
                <a:ea typeface="Arial"/>
                <a:cs typeface="Arial"/>
                <a:sym typeface="Arial"/>
              </a:rPr>
              <a:t> ( Saw-Scaled viper Images from Desert , Tropical, Plains , Human Household etc).</a:t>
            </a:r>
            <a:endParaRPr sz="1500">
              <a:solidFill>
                <a:schemeClr val="accent2"/>
              </a:solidFill>
              <a:latin typeface="Arial"/>
              <a:ea typeface="Arial"/>
              <a:cs typeface="Arial"/>
              <a:sym typeface="Arial"/>
            </a:endParaRPr>
          </a:p>
          <a:p>
            <a:pPr indent="-323850" lvl="0" marL="457200" rtl="0" algn="l">
              <a:spcBef>
                <a:spcPts val="1600"/>
              </a:spcBef>
              <a:spcAft>
                <a:spcPts val="0"/>
              </a:spcAft>
              <a:buClr>
                <a:schemeClr val="accent2"/>
              </a:buClr>
              <a:buSzPts val="1500"/>
              <a:buFont typeface="Arial"/>
              <a:buAutoNum type="arabicPeriod"/>
            </a:pPr>
            <a:r>
              <a:rPr lang="en" sz="1500">
                <a:solidFill>
                  <a:schemeClr val="accent2"/>
                </a:solidFill>
                <a:latin typeface="Arial"/>
                <a:ea typeface="Arial"/>
                <a:cs typeface="Arial"/>
                <a:sym typeface="Arial"/>
              </a:rPr>
              <a:t>Frames from youtube Videos Total </a:t>
            </a:r>
            <a:r>
              <a:rPr b="1" lang="en" sz="1500">
                <a:solidFill>
                  <a:schemeClr val="accent2"/>
                </a:solidFill>
                <a:latin typeface="Arial"/>
                <a:ea typeface="Arial"/>
                <a:cs typeface="Arial"/>
                <a:sym typeface="Arial"/>
              </a:rPr>
              <a:t>350 Images </a:t>
            </a:r>
            <a:endParaRPr b="1" sz="1500">
              <a:solidFill>
                <a:schemeClr val="accent2"/>
              </a:solidFill>
              <a:latin typeface="Arial"/>
              <a:ea typeface="Arial"/>
              <a:cs typeface="Arial"/>
              <a:sym typeface="Arial"/>
            </a:endParaRPr>
          </a:p>
          <a:p>
            <a:pPr indent="0" lvl="0" marL="457200" rtl="0" algn="l">
              <a:spcBef>
                <a:spcPts val="1600"/>
              </a:spcBef>
              <a:spcAft>
                <a:spcPts val="0"/>
              </a:spcAft>
              <a:buNone/>
            </a:pPr>
            <a:r>
              <a:t/>
            </a:r>
            <a:endParaRPr b="1" sz="1400">
              <a:solidFill>
                <a:schemeClr val="accent2"/>
              </a:solidFill>
              <a:latin typeface="Arial"/>
              <a:ea typeface="Arial"/>
              <a:cs typeface="Arial"/>
              <a:sym typeface="Arial"/>
            </a:endParaRPr>
          </a:p>
        </p:txBody>
      </p:sp>
      <p:pic>
        <p:nvPicPr>
          <p:cNvPr id="171" name="Google Shape;171;p34"/>
          <p:cNvPicPr preferRelativeResize="0"/>
          <p:nvPr/>
        </p:nvPicPr>
        <p:blipFill>
          <a:blip r:embed="rId3">
            <a:alphaModFix/>
          </a:blip>
          <a:stretch>
            <a:fillRect/>
          </a:stretch>
        </p:blipFill>
        <p:spPr>
          <a:xfrm>
            <a:off x="4789400" y="2470723"/>
            <a:ext cx="3927403" cy="2420375"/>
          </a:xfrm>
          <a:prstGeom prst="rect">
            <a:avLst/>
          </a:prstGeom>
          <a:noFill/>
          <a:ln>
            <a:noFill/>
          </a:ln>
        </p:spPr>
      </p:pic>
      <p:pic>
        <p:nvPicPr>
          <p:cNvPr id="172" name="Google Shape;172;p34"/>
          <p:cNvPicPr preferRelativeResize="0"/>
          <p:nvPr/>
        </p:nvPicPr>
        <p:blipFill>
          <a:blip r:embed="rId4">
            <a:alphaModFix/>
          </a:blip>
          <a:stretch>
            <a:fillRect/>
          </a:stretch>
        </p:blipFill>
        <p:spPr>
          <a:xfrm>
            <a:off x="4789392" y="1215275"/>
            <a:ext cx="1703956" cy="1165200"/>
          </a:xfrm>
          <a:prstGeom prst="rect">
            <a:avLst/>
          </a:prstGeom>
          <a:noFill/>
          <a:ln>
            <a:noFill/>
          </a:ln>
        </p:spPr>
      </p:pic>
      <p:pic>
        <p:nvPicPr>
          <p:cNvPr id="173" name="Google Shape;173;p34"/>
          <p:cNvPicPr preferRelativeResize="0"/>
          <p:nvPr/>
        </p:nvPicPr>
        <p:blipFill>
          <a:blip r:embed="rId5">
            <a:alphaModFix/>
          </a:blip>
          <a:stretch>
            <a:fillRect/>
          </a:stretch>
        </p:blipFill>
        <p:spPr>
          <a:xfrm>
            <a:off x="6645350" y="1215275"/>
            <a:ext cx="2071450" cy="1165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Handling videos and Frames Extraction</a:t>
            </a:r>
            <a:endParaRPr b="1"/>
          </a:p>
        </p:txBody>
      </p:sp>
      <p:sp>
        <p:nvSpPr>
          <p:cNvPr id="179" name="Google Shape;179;p35"/>
          <p:cNvSpPr txBox="1"/>
          <p:nvPr>
            <p:ph idx="1" type="body"/>
          </p:nvPr>
        </p:nvSpPr>
        <p:spPr>
          <a:xfrm>
            <a:off x="311700" y="1152475"/>
            <a:ext cx="57318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2"/>
              </a:buClr>
              <a:buSzPts val="1300"/>
              <a:buChar char="●"/>
            </a:pPr>
            <a:r>
              <a:rPr lang="en" sz="1300">
                <a:solidFill>
                  <a:schemeClr val="accent2"/>
                </a:solidFill>
              </a:rPr>
              <a:t>Multiple operations can be done on videos such as reading the file, scanning them, extracting frames and images from the videos and also saving the extracted frames and etc.. using </a:t>
            </a:r>
            <a:r>
              <a:rPr b="1" lang="en" sz="1300">
                <a:solidFill>
                  <a:schemeClr val="accent2"/>
                </a:solidFill>
              </a:rPr>
              <a:t>openCV l</a:t>
            </a:r>
            <a:r>
              <a:rPr lang="en" sz="1300">
                <a:solidFill>
                  <a:schemeClr val="accent2"/>
                </a:solidFill>
              </a:rPr>
              <a:t>ibrary the video can be taken as input and images can be extracted and further testing and training of the model can be done using this library. These are important functions used for capturing frames from the videos: </a:t>
            </a:r>
            <a:endParaRPr sz="1300">
              <a:solidFill>
                <a:schemeClr val="accent2"/>
              </a:solidFill>
            </a:endParaRPr>
          </a:p>
          <a:p>
            <a:pPr indent="0" lvl="0" marL="0" rtl="0" algn="l">
              <a:spcBef>
                <a:spcPts val="1600"/>
              </a:spcBef>
              <a:spcAft>
                <a:spcPts val="0"/>
              </a:spcAft>
              <a:buNone/>
            </a:pPr>
            <a:r>
              <a:rPr lang="en" sz="1300">
                <a:solidFill>
                  <a:schemeClr val="accent2"/>
                </a:solidFill>
              </a:rPr>
              <a:t>➢ VideoCapture(File_path) : This function is used to read the file in .mp4 format. </a:t>
            </a:r>
            <a:endParaRPr sz="1300">
              <a:solidFill>
                <a:schemeClr val="accent2"/>
              </a:solidFill>
            </a:endParaRPr>
          </a:p>
          <a:p>
            <a:pPr indent="0" lvl="0" marL="0" rtl="0" algn="l">
              <a:spcBef>
                <a:spcPts val="1600"/>
              </a:spcBef>
              <a:spcAft>
                <a:spcPts val="0"/>
              </a:spcAft>
              <a:buNone/>
            </a:pPr>
            <a:r>
              <a:rPr lang="en" sz="1300">
                <a:solidFill>
                  <a:schemeClr val="accent2"/>
                </a:solidFill>
              </a:rPr>
              <a:t>➢ read() : Considering the type of object called, this library is used to read the data.( Image file data)</a:t>
            </a:r>
            <a:endParaRPr sz="1300">
              <a:solidFill>
                <a:schemeClr val="accent2"/>
              </a:solidFill>
            </a:endParaRPr>
          </a:p>
          <a:p>
            <a:pPr indent="0" lvl="0" marL="0" rtl="0" algn="l">
              <a:spcBef>
                <a:spcPts val="1600"/>
              </a:spcBef>
              <a:spcAft>
                <a:spcPts val="1600"/>
              </a:spcAft>
              <a:buNone/>
            </a:pPr>
            <a:r>
              <a:rPr lang="en" sz="1300">
                <a:solidFill>
                  <a:schemeClr val="accent2"/>
                </a:solidFill>
              </a:rPr>
              <a:t>➢ imwrite(filename,img) : The image is saved to the designated file.</a:t>
            </a:r>
            <a:endParaRPr sz="1300">
              <a:solidFill>
                <a:schemeClr val="accent2"/>
              </a:solidFill>
            </a:endParaRPr>
          </a:p>
        </p:txBody>
      </p:sp>
      <p:pic>
        <p:nvPicPr>
          <p:cNvPr id="180" name="Google Shape;180;p35"/>
          <p:cNvPicPr preferRelativeResize="0"/>
          <p:nvPr/>
        </p:nvPicPr>
        <p:blipFill>
          <a:blip r:embed="rId3">
            <a:alphaModFix/>
          </a:blip>
          <a:stretch>
            <a:fillRect/>
          </a:stretch>
        </p:blipFill>
        <p:spPr>
          <a:xfrm>
            <a:off x="6205975" y="1017725"/>
            <a:ext cx="2728475" cy="1833184"/>
          </a:xfrm>
          <a:prstGeom prst="rect">
            <a:avLst/>
          </a:prstGeom>
          <a:noFill/>
          <a:ln>
            <a:noFill/>
          </a:ln>
        </p:spPr>
      </p:pic>
      <p:sp>
        <p:nvSpPr>
          <p:cNvPr id="181" name="Google Shape;181;p35"/>
          <p:cNvSpPr txBox="1"/>
          <p:nvPr/>
        </p:nvSpPr>
        <p:spPr>
          <a:xfrm>
            <a:off x="6205975" y="2939288"/>
            <a:ext cx="293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0424E"/>
                </a:solidFill>
                <a:highlight>
                  <a:srgbClr val="FFFFFF"/>
                </a:highlight>
              </a:rPr>
              <a:t>All the extracted images will be saved in a Local folder</a:t>
            </a:r>
            <a:endParaRPr b="1" sz="1000"/>
          </a:p>
        </p:txBody>
      </p:sp>
      <p:pic>
        <p:nvPicPr>
          <p:cNvPr id="182" name="Google Shape;182;p35"/>
          <p:cNvPicPr preferRelativeResize="0"/>
          <p:nvPr/>
        </p:nvPicPr>
        <p:blipFill>
          <a:blip r:embed="rId4">
            <a:alphaModFix/>
          </a:blip>
          <a:stretch>
            <a:fillRect/>
          </a:stretch>
        </p:blipFill>
        <p:spPr>
          <a:xfrm>
            <a:off x="6489350" y="3401000"/>
            <a:ext cx="2161724" cy="1522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6"/>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Step 2</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DATASET PREPARATION</a:t>
            </a:r>
            <a:endParaRPr b="1" sz="3600"/>
          </a:p>
        </p:txBody>
      </p:sp>
      <p:sp>
        <p:nvSpPr>
          <p:cNvPr id="188" name="Google Shape;188;p36"/>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Taken Sample Images of Total 510 Saw-Scaled viper</a:t>
            </a:r>
            <a:endParaRPr/>
          </a:p>
          <a:p>
            <a:pPr indent="-342900" lvl="0" marL="457200" rtl="0" algn="l">
              <a:spcBef>
                <a:spcPts val="1600"/>
              </a:spcBef>
              <a:spcAft>
                <a:spcPts val="0"/>
              </a:spcAft>
              <a:buSzPts val="1800"/>
              <a:buAutoNum type="arabicPeriod"/>
            </a:pPr>
            <a:r>
              <a:rPr lang="en"/>
              <a:t>Drawn </a:t>
            </a:r>
            <a:r>
              <a:rPr lang="en"/>
              <a:t>boundaries</a:t>
            </a:r>
            <a:r>
              <a:rPr lang="en"/>
              <a:t> around each Saw-scale viper.</a:t>
            </a:r>
            <a:endParaRPr/>
          </a:p>
          <a:p>
            <a:pPr indent="-342900" lvl="0" marL="457200" rtl="0" algn="l">
              <a:spcBef>
                <a:spcPts val="1600"/>
              </a:spcBef>
              <a:spcAft>
                <a:spcPts val="0"/>
              </a:spcAft>
              <a:buSzPts val="1800"/>
              <a:buAutoNum type="arabicPeriod"/>
            </a:pPr>
            <a:r>
              <a:rPr lang="en"/>
              <a:t>Generated</a:t>
            </a:r>
            <a:r>
              <a:rPr lang="en"/>
              <a:t> the labelled Annotation files in COCO dataset format.</a:t>
            </a:r>
            <a:endParaRPr/>
          </a:p>
          <a:p>
            <a:pPr indent="0" lvl="0" marL="457200" rtl="0" algn="l">
              <a:spcBef>
                <a:spcPts val="1600"/>
              </a:spcBef>
              <a:spcAft>
                <a:spcPts val="1600"/>
              </a:spcAft>
              <a:buNone/>
            </a:pPr>
            <a:r>
              <a:t/>
            </a:r>
            <a:endParaRPr/>
          </a:p>
        </p:txBody>
      </p:sp>
      <p:pic>
        <p:nvPicPr>
          <p:cNvPr id="189" name="Google Shape;189;p36"/>
          <p:cNvPicPr preferRelativeResize="0"/>
          <p:nvPr/>
        </p:nvPicPr>
        <p:blipFill>
          <a:blip r:embed="rId3">
            <a:alphaModFix/>
          </a:blip>
          <a:stretch>
            <a:fillRect/>
          </a:stretch>
        </p:blipFill>
        <p:spPr>
          <a:xfrm>
            <a:off x="4617113" y="1450325"/>
            <a:ext cx="4368637" cy="2560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idx="4294967295" type="title"/>
          </p:nvPr>
        </p:nvSpPr>
        <p:spPr>
          <a:xfrm>
            <a:off x="355950" y="453875"/>
            <a:ext cx="2888100" cy="3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Step 3</a:t>
            </a:r>
            <a:endParaRPr b="1" sz="2400"/>
          </a:p>
          <a:p>
            <a:pPr indent="0" lvl="0" marL="0" rtl="0" algn="l">
              <a:spcBef>
                <a:spcPts val="0"/>
              </a:spcBef>
              <a:spcAft>
                <a:spcPts val="0"/>
              </a:spcAft>
              <a:buNone/>
            </a:pPr>
            <a:r>
              <a:t/>
            </a:r>
            <a:endParaRPr b="1"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355600" lvl="0" marL="457200" rtl="0" algn="l">
              <a:spcBef>
                <a:spcPts val="0"/>
              </a:spcBef>
              <a:spcAft>
                <a:spcPts val="0"/>
              </a:spcAft>
              <a:buSzPts val="2000"/>
              <a:buChar char="●"/>
            </a:pPr>
            <a:r>
              <a:rPr lang="en" sz="2000"/>
              <a:t>Drawn Boundaries Around Each Images Saw-scaled viper.</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Total of 510 Images Prepared.</a:t>
            </a:r>
            <a:endParaRPr sz="3800"/>
          </a:p>
        </p:txBody>
      </p:sp>
      <p:pic>
        <p:nvPicPr>
          <p:cNvPr id="195" name="Google Shape;195;p37"/>
          <p:cNvPicPr preferRelativeResize="0"/>
          <p:nvPr/>
        </p:nvPicPr>
        <p:blipFill>
          <a:blip r:embed="rId3">
            <a:alphaModFix/>
          </a:blip>
          <a:stretch>
            <a:fillRect/>
          </a:stretch>
        </p:blipFill>
        <p:spPr>
          <a:xfrm>
            <a:off x="3705000" y="2302051"/>
            <a:ext cx="5169800" cy="2550549"/>
          </a:xfrm>
          <a:prstGeom prst="rect">
            <a:avLst/>
          </a:prstGeom>
          <a:noFill/>
          <a:ln>
            <a:noFill/>
          </a:ln>
        </p:spPr>
      </p:pic>
      <p:pic>
        <p:nvPicPr>
          <p:cNvPr id="196" name="Google Shape;196;p37"/>
          <p:cNvPicPr preferRelativeResize="0"/>
          <p:nvPr/>
        </p:nvPicPr>
        <p:blipFill>
          <a:blip r:embed="rId4">
            <a:alphaModFix/>
          </a:blip>
          <a:stretch>
            <a:fillRect/>
          </a:stretch>
        </p:blipFill>
        <p:spPr>
          <a:xfrm>
            <a:off x="3598325" y="804337"/>
            <a:ext cx="2573575" cy="1245123"/>
          </a:xfrm>
          <a:prstGeom prst="rect">
            <a:avLst/>
          </a:prstGeom>
          <a:noFill/>
          <a:ln>
            <a:noFill/>
          </a:ln>
        </p:spPr>
      </p:pic>
      <p:pic>
        <p:nvPicPr>
          <p:cNvPr id="197" name="Google Shape;197;p37"/>
          <p:cNvPicPr preferRelativeResize="0"/>
          <p:nvPr/>
        </p:nvPicPr>
        <p:blipFill>
          <a:blip r:embed="rId5">
            <a:alphaModFix/>
          </a:blip>
          <a:stretch>
            <a:fillRect/>
          </a:stretch>
        </p:blipFill>
        <p:spPr>
          <a:xfrm>
            <a:off x="6385175" y="821963"/>
            <a:ext cx="2573576" cy="120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idx="4294967295" type="title"/>
          </p:nvPr>
        </p:nvSpPr>
        <p:spPr>
          <a:xfrm>
            <a:off x="395900" y="442350"/>
            <a:ext cx="82263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Step 4</a:t>
            </a:r>
            <a:endParaRPr b="1" sz="2400"/>
          </a:p>
          <a:p>
            <a:pPr indent="0" lvl="0" marL="0" rtl="0" algn="l">
              <a:spcBef>
                <a:spcPts val="0"/>
              </a:spcBef>
              <a:spcAft>
                <a:spcPts val="0"/>
              </a:spcAft>
              <a:buNone/>
            </a:pPr>
            <a:r>
              <a:t/>
            </a:r>
            <a:endParaRPr sz="1800"/>
          </a:p>
          <a:p>
            <a:pPr indent="0" lvl="0" marL="0" rtl="0" algn="l">
              <a:spcBef>
                <a:spcPts val="0"/>
              </a:spcBef>
              <a:spcAft>
                <a:spcPts val="0"/>
              </a:spcAft>
              <a:buNone/>
            </a:pPr>
            <a:r>
              <a:rPr lang="en" sz="1800"/>
              <a:t>Generated Annotation Files Corresponding to Each Image Mapped with original Image file</a:t>
            </a:r>
            <a:endParaRPr sz="1800"/>
          </a:p>
        </p:txBody>
      </p:sp>
      <p:pic>
        <p:nvPicPr>
          <p:cNvPr id="203" name="Google Shape;203;p38"/>
          <p:cNvPicPr preferRelativeResize="0"/>
          <p:nvPr/>
        </p:nvPicPr>
        <p:blipFill>
          <a:blip r:embed="rId3">
            <a:alphaModFix/>
          </a:blip>
          <a:stretch>
            <a:fillRect/>
          </a:stretch>
        </p:blipFill>
        <p:spPr>
          <a:xfrm>
            <a:off x="527675" y="1861525"/>
            <a:ext cx="3753326" cy="3016975"/>
          </a:xfrm>
          <a:prstGeom prst="rect">
            <a:avLst/>
          </a:prstGeom>
          <a:noFill/>
          <a:ln>
            <a:noFill/>
          </a:ln>
        </p:spPr>
      </p:pic>
      <p:pic>
        <p:nvPicPr>
          <p:cNvPr id="204" name="Google Shape;204;p38"/>
          <p:cNvPicPr preferRelativeResize="0"/>
          <p:nvPr/>
        </p:nvPicPr>
        <p:blipFill rotWithShape="1">
          <a:blip r:embed="rId4">
            <a:alphaModFix/>
          </a:blip>
          <a:srcRect b="27689" l="10964" r="50497" t="19203"/>
          <a:stretch/>
        </p:blipFill>
        <p:spPr>
          <a:xfrm>
            <a:off x="4895750" y="1930500"/>
            <a:ext cx="3399475" cy="285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Preprocessing </a:t>
            </a:r>
            <a:endParaRPr/>
          </a:p>
        </p:txBody>
      </p:sp>
      <p:sp>
        <p:nvSpPr>
          <p:cNvPr id="210" name="Google Shape;21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749300" rtl="0" algn="l">
              <a:lnSpc>
                <a:spcPct val="150000"/>
              </a:lnSpc>
              <a:spcBef>
                <a:spcPts val="32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Read image</a:t>
            </a:r>
            <a:endParaRPr sz="1600">
              <a:solidFill>
                <a:srgbClr val="292929"/>
              </a:solidFill>
              <a:highlight>
                <a:srgbClr val="FFFFFF"/>
              </a:highlight>
              <a:latin typeface="Georgia"/>
              <a:ea typeface="Georgia"/>
              <a:cs typeface="Georgia"/>
              <a:sym typeface="Georgia"/>
            </a:endParaRPr>
          </a:p>
          <a:p>
            <a:pPr indent="-330200" lvl="0" marL="749300" rtl="0" algn="l">
              <a:lnSpc>
                <a:spcPct val="150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Resize image</a:t>
            </a:r>
            <a:endParaRPr sz="1600">
              <a:solidFill>
                <a:srgbClr val="292929"/>
              </a:solidFill>
              <a:highlight>
                <a:srgbClr val="FFFFFF"/>
              </a:highlight>
              <a:latin typeface="Georgia"/>
              <a:ea typeface="Georgia"/>
              <a:cs typeface="Georgia"/>
              <a:sym typeface="Georgia"/>
            </a:endParaRPr>
          </a:p>
          <a:p>
            <a:pPr indent="-330200" lvl="0" marL="749300" rtl="0" algn="l">
              <a:lnSpc>
                <a:spcPct val="150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Remove noise(Denoise): using </a:t>
            </a:r>
            <a:r>
              <a:rPr lang="en" sz="1200">
                <a:solidFill>
                  <a:srgbClr val="292929"/>
                </a:solidFill>
                <a:highlight>
                  <a:srgbClr val="FFFFFF"/>
                </a:highlight>
                <a:latin typeface="Georgia"/>
                <a:ea typeface="Georgia"/>
                <a:cs typeface="Georgia"/>
                <a:sym typeface="Georgia"/>
              </a:rPr>
              <a:t> </a:t>
            </a:r>
            <a:r>
              <a:rPr b="1" lang="en" sz="1200">
                <a:solidFill>
                  <a:srgbClr val="292929"/>
                </a:solidFill>
                <a:highlight>
                  <a:srgbClr val="FFFFFF"/>
                </a:highlight>
                <a:latin typeface="Georgia"/>
                <a:ea typeface="Georgia"/>
                <a:cs typeface="Georgia"/>
                <a:sym typeface="Georgia"/>
              </a:rPr>
              <a:t>Gaussian blur</a:t>
            </a:r>
            <a:r>
              <a:rPr lang="en" sz="1200">
                <a:solidFill>
                  <a:srgbClr val="292929"/>
                </a:solidFill>
                <a:highlight>
                  <a:srgbClr val="FFFFFF"/>
                </a:highlight>
                <a:latin typeface="Georgia"/>
                <a:ea typeface="Georgia"/>
                <a:cs typeface="Georgia"/>
                <a:sym typeface="Georgia"/>
              </a:rPr>
              <a:t> (also known as </a:t>
            </a:r>
            <a:r>
              <a:rPr b="1" lang="en" sz="1200">
                <a:solidFill>
                  <a:srgbClr val="292929"/>
                </a:solidFill>
                <a:highlight>
                  <a:srgbClr val="FFFFFF"/>
                </a:highlight>
                <a:latin typeface="Georgia"/>
                <a:ea typeface="Georgia"/>
                <a:cs typeface="Georgia"/>
                <a:sym typeface="Georgia"/>
              </a:rPr>
              <a:t>Gaussian </a:t>
            </a:r>
            <a:r>
              <a:rPr lang="en" sz="1200">
                <a:solidFill>
                  <a:srgbClr val="292929"/>
                </a:solidFill>
                <a:highlight>
                  <a:srgbClr val="FFFFFF"/>
                </a:highlight>
                <a:latin typeface="Georgia"/>
                <a:ea typeface="Georgia"/>
                <a:cs typeface="Georgia"/>
                <a:sym typeface="Georgia"/>
              </a:rPr>
              <a:t>smoothing)</a:t>
            </a:r>
            <a:r>
              <a:rPr lang="en" sz="1600">
                <a:solidFill>
                  <a:srgbClr val="292929"/>
                </a:solidFill>
                <a:highlight>
                  <a:srgbClr val="FFFFFF"/>
                </a:highlight>
                <a:latin typeface="Georgia"/>
                <a:ea typeface="Georgia"/>
                <a:cs typeface="Georgia"/>
                <a:sym typeface="Georgia"/>
              </a:rPr>
              <a:t> </a:t>
            </a:r>
            <a:endParaRPr sz="1600">
              <a:solidFill>
                <a:srgbClr val="292929"/>
              </a:solidFill>
              <a:highlight>
                <a:srgbClr val="FFFFFF"/>
              </a:highlight>
              <a:latin typeface="Georgia"/>
              <a:ea typeface="Georgia"/>
              <a:cs typeface="Georgia"/>
              <a:sym typeface="Georgia"/>
            </a:endParaRPr>
          </a:p>
          <a:p>
            <a:pPr indent="-330200" lvl="0" marL="749300" rtl="0" algn="l">
              <a:lnSpc>
                <a:spcPct val="150000"/>
              </a:lnSpc>
              <a:spcBef>
                <a:spcPts val="0"/>
              </a:spcBef>
              <a:spcAft>
                <a:spcPts val="0"/>
              </a:spcAft>
              <a:buClr>
                <a:srgbClr val="292929"/>
              </a:buClr>
              <a:buSzPts val="1600"/>
              <a:buFont typeface="Georgia"/>
              <a:buChar char="●"/>
            </a:pPr>
            <a:r>
              <a:rPr lang="en" sz="1600">
                <a:solidFill>
                  <a:srgbClr val="292929"/>
                </a:solidFill>
                <a:latin typeface="Georgia"/>
                <a:ea typeface="Georgia"/>
                <a:cs typeface="Georgia"/>
                <a:sym typeface="Georgia"/>
              </a:rPr>
              <a:t>Segmentation :</a:t>
            </a:r>
            <a:r>
              <a:rPr lang="en" sz="1400">
                <a:solidFill>
                  <a:srgbClr val="292929"/>
                </a:solidFill>
                <a:latin typeface="Georgia"/>
                <a:ea typeface="Georgia"/>
                <a:cs typeface="Georgia"/>
                <a:sym typeface="Georgia"/>
              </a:rPr>
              <a:t>(</a:t>
            </a:r>
            <a:r>
              <a:rPr lang="en" sz="1400">
                <a:solidFill>
                  <a:srgbClr val="292929"/>
                </a:solidFill>
                <a:highlight>
                  <a:srgbClr val="FFFFFF"/>
                </a:highlight>
                <a:latin typeface="Georgia"/>
                <a:ea typeface="Georgia"/>
                <a:cs typeface="Georgia"/>
                <a:sym typeface="Georgia"/>
              </a:rPr>
              <a:t>segment the image, separating the background from foreground objects)</a:t>
            </a:r>
            <a:endParaRPr sz="1400">
              <a:solidFill>
                <a:srgbClr val="292929"/>
              </a:solidFill>
              <a:latin typeface="Georgia"/>
              <a:ea typeface="Georgia"/>
              <a:cs typeface="Georgia"/>
              <a:sym typeface="Georgia"/>
            </a:endParaRPr>
          </a:p>
          <a:p>
            <a:pPr indent="-330200" lvl="0" marL="749300" rtl="0" algn="l">
              <a:lnSpc>
                <a:spcPct val="150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Morphology(smoothing edges)</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490250" y="526350"/>
            <a:ext cx="7845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Deep Learning Models Used</a:t>
            </a:r>
            <a:endParaRPr b="1" sz="4400"/>
          </a:p>
          <a:p>
            <a:pPr indent="0" lvl="0" marL="0" rtl="0" algn="l">
              <a:spcBef>
                <a:spcPts val="0"/>
              </a:spcBef>
              <a:spcAft>
                <a:spcPts val="0"/>
              </a:spcAft>
              <a:buNone/>
            </a:pPr>
            <a:r>
              <a:rPr b="1" lang="en" sz="4400"/>
              <a:t> </a:t>
            </a:r>
            <a:endParaRPr b="1" sz="4400"/>
          </a:p>
          <a:p>
            <a:pPr indent="-419100" lvl="0" marL="457200" rtl="0" algn="l">
              <a:spcBef>
                <a:spcPts val="0"/>
              </a:spcBef>
              <a:spcAft>
                <a:spcPts val="0"/>
              </a:spcAft>
              <a:buSzPts val="3000"/>
              <a:buChar char="●"/>
            </a:pPr>
            <a:r>
              <a:rPr b="1" lang="en" sz="3000"/>
              <a:t>Mask-R-CNN</a:t>
            </a:r>
            <a:endParaRPr b="1" sz="3000"/>
          </a:p>
          <a:p>
            <a:pPr indent="0" lvl="0" marL="457200" rtl="0" algn="l">
              <a:spcBef>
                <a:spcPts val="0"/>
              </a:spcBef>
              <a:spcAft>
                <a:spcPts val="0"/>
              </a:spcAft>
              <a:buNone/>
            </a:pPr>
            <a:r>
              <a:t/>
            </a:r>
            <a:endParaRPr b="1"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1"/>
          <p:cNvSpPr txBox="1"/>
          <p:nvPr>
            <p:ph type="title"/>
          </p:nvPr>
        </p:nvSpPr>
        <p:spPr>
          <a:xfrm>
            <a:off x="248600" y="25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R-CNN </a:t>
            </a:r>
            <a:endParaRPr b="1"/>
          </a:p>
        </p:txBody>
      </p:sp>
      <p:sp>
        <p:nvSpPr>
          <p:cNvPr id="221" name="Google Shape;221;p41"/>
          <p:cNvSpPr txBox="1"/>
          <p:nvPr>
            <p:ph idx="1" type="body"/>
          </p:nvPr>
        </p:nvSpPr>
        <p:spPr>
          <a:xfrm>
            <a:off x="248600" y="775800"/>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200">
                <a:solidFill>
                  <a:srgbClr val="292929"/>
                </a:solidFill>
                <a:highlight>
                  <a:srgbClr val="FFFFFF"/>
                </a:highlight>
                <a:latin typeface="Arial"/>
                <a:ea typeface="Arial"/>
                <a:cs typeface="Arial"/>
                <a:sym typeface="Arial"/>
              </a:rPr>
              <a:t>To bypass the problem of selecting a huge number of regions, Ross Girshick et al. proposed a method where we use selective search to extract just 2000 regions from the image and he called them region proposals.</a:t>
            </a:r>
            <a:endParaRPr sz="1200">
              <a:solidFill>
                <a:srgbClr val="292929"/>
              </a:solidFill>
              <a:highlight>
                <a:srgbClr val="FFFFFF"/>
              </a:highlight>
              <a:latin typeface="Arial"/>
              <a:ea typeface="Arial"/>
              <a:cs typeface="Arial"/>
              <a:sym typeface="Arial"/>
            </a:endParaRPr>
          </a:p>
          <a:p>
            <a:pPr indent="0" lvl="0" marL="0" marR="190500" rtl="0" algn="l">
              <a:lnSpc>
                <a:spcPct val="115000"/>
              </a:lnSpc>
              <a:spcBef>
                <a:spcPts val="0"/>
              </a:spcBef>
              <a:spcAft>
                <a:spcPts val="0"/>
              </a:spcAft>
              <a:buNone/>
            </a:pPr>
            <a:r>
              <a:t/>
            </a:r>
            <a:endParaRPr sz="1200">
              <a:solidFill>
                <a:srgbClr val="292929"/>
              </a:solidFill>
              <a:highlight>
                <a:srgbClr val="E9F2FD"/>
              </a:highlight>
              <a:latin typeface="Arial"/>
              <a:ea typeface="Arial"/>
              <a:cs typeface="Arial"/>
              <a:sym typeface="Arial"/>
            </a:endParaRPr>
          </a:p>
          <a:p>
            <a:pPr indent="0" lvl="0" marL="0" marR="190500" rtl="0" algn="l">
              <a:lnSpc>
                <a:spcPct val="115000"/>
              </a:lnSpc>
              <a:spcBef>
                <a:spcPts val="0"/>
              </a:spcBef>
              <a:spcAft>
                <a:spcPts val="0"/>
              </a:spcAft>
              <a:buNone/>
            </a:pPr>
            <a:r>
              <a:rPr lang="en" sz="1200">
                <a:solidFill>
                  <a:srgbClr val="292929"/>
                </a:solidFill>
                <a:latin typeface="Arial"/>
                <a:ea typeface="Arial"/>
                <a:cs typeface="Arial"/>
                <a:sym typeface="Arial"/>
              </a:rPr>
              <a:t>Selective Search:</a:t>
            </a:r>
            <a:endParaRPr sz="1200">
              <a:solidFill>
                <a:srgbClr val="292929"/>
              </a:solidFill>
              <a:latin typeface="Arial"/>
              <a:ea typeface="Arial"/>
              <a:cs typeface="Arial"/>
              <a:sym typeface="Arial"/>
            </a:endParaRPr>
          </a:p>
          <a:p>
            <a:pPr indent="0" lvl="0" marL="190500" marR="190500" rtl="0" algn="l">
              <a:lnSpc>
                <a:spcPct val="115000"/>
              </a:lnSpc>
              <a:spcBef>
                <a:spcPts val="0"/>
              </a:spcBef>
              <a:spcAft>
                <a:spcPts val="0"/>
              </a:spcAft>
              <a:buNone/>
            </a:pPr>
            <a:r>
              <a:rPr lang="en" sz="1200">
                <a:solidFill>
                  <a:srgbClr val="292929"/>
                </a:solidFill>
                <a:latin typeface="Arial"/>
                <a:ea typeface="Arial"/>
                <a:cs typeface="Arial"/>
                <a:sym typeface="Arial"/>
              </a:rPr>
              <a:t>1. Generate initial sub-segmentation, we generate many candidate  regions</a:t>
            </a:r>
            <a:endParaRPr sz="1200">
              <a:solidFill>
                <a:srgbClr val="292929"/>
              </a:solidFill>
              <a:latin typeface="Arial"/>
              <a:ea typeface="Arial"/>
              <a:cs typeface="Arial"/>
              <a:sym typeface="Arial"/>
            </a:endParaRPr>
          </a:p>
          <a:p>
            <a:pPr indent="0" lvl="0" marL="190500" marR="190500" rtl="0" algn="l">
              <a:lnSpc>
                <a:spcPct val="115000"/>
              </a:lnSpc>
              <a:spcBef>
                <a:spcPts val="0"/>
              </a:spcBef>
              <a:spcAft>
                <a:spcPts val="0"/>
              </a:spcAft>
              <a:buNone/>
            </a:pPr>
            <a:r>
              <a:rPr lang="en" sz="1200">
                <a:solidFill>
                  <a:srgbClr val="292929"/>
                </a:solidFill>
                <a:latin typeface="Arial"/>
                <a:ea typeface="Arial"/>
                <a:cs typeface="Arial"/>
                <a:sym typeface="Arial"/>
              </a:rPr>
              <a:t>2. Use greedy algorithm to recursively combine similar regions into larger ones</a:t>
            </a:r>
            <a:endParaRPr sz="1200">
              <a:solidFill>
                <a:srgbClr val="292929"/>
              </a:solidFill>
              <a:latin typeface="Arial"/>
              <a:ea typeface="Arial"/>
              <a:cs typeface="Arial"/>
              <a:sym typeface="Arial"/>
            </a:endParaRPr>
          </a:p>
          <a:p>
            <a:pPr indent="0" lvl="0" marL="190500" marR="190500" rtl="0" algn="l">
              <a:lnSpc>
                <a:spcPct val="115000"/>
              </a:lnSpc>
              <a:spcBef>
                <a:spcPts val="0"/>
              </a:spcBef>
              <a:spcAft>
                <a:spcPts val="0"/>
              </a:spcAft>
              <a:buNone/>
            </a:pPr>
            <a:r>
              <a:rPr lang="en" sz="1200">
                <a:solidFill>
                  <a:srgbClr val="292929"/>
                </a:solidFill>
                <a:latin typeface="Arial"/>
                <a:ea typeface="Arial"/>
                <a:cs typeface="Arial"/>
                <a:sym typeface="Arial"/>
              </a:rPr>
              <a:t>3. Use the generated regions to produce the final candidate region proposals</a:t>
            </a:r>
            <a:endParaRPr sz="1200">
              <a:solidFill>
                <a:srgbClr val="292929"/>
              </a:solidFill>
              <a:latin typeface="Arial"/>
              <a:ea typeface="Arial"/>
              <a:cs typeface="Arial"/>
              <a:sym typeface="Arial"/>
            </a:endParaRPr>
          </a:p>
          <a:p>
            <a:pPr indent="0" lvl="0" marL="190500" marR="190500" rtl="0" algn="l">
              <a:lnSpc>
                <a:spcPct val="115000"/>
              </a:lnSpc>
              <a:spcBef>
                <a:spcPts val="0"/>
              </a:spcBef>
              <a:spcAft>
                <a:spcPts val="0"/>
              </a:spcAft>
              <a:buNone/>
            </a:pPr>
            <a:r>
              <a:t/>
            </a:r>
            <a:endParaRPr sz="1200">
              <a:solidFill>
                <a:srgbClr val="292929"/>
              </a:solidFill>
              <a:highlight>
                <a:srgbClr val="E9F2FD"/>
              </a:highlight>
              <a:latin typeface="Arial"/>
              <a:ea typeface="Arial"/>
              <a:cs typeface="Arial"/>
              <a:sym typeface="Arial"/>
            </a:endParaRPr>
          </a:p>
          <a:p>
            <a:pPr indent="0" lvl="0" marL="0" marR="190500" rtl="0" algn="l">
              <a:lnSpc>
                <a:spcPct val="115000"/>
              </a:lnSpc>
              <a:spcBef>
                <a:spcPts val="0"/>
              </a:spcBef>
              <a:spcAft>
                <a:spcPts val="0"/>
              </a:spcAft>
              <a:buNone/>
            </a:pPr>
            <a:r>
              <a:rPr lang="en" sz="1200">
                <a:solidFill>
                  <a:srgbClr val="292929"/>
                </a:solidFill>
                <a:highlight>
                  <a:srgbClr val="FFFFFF"/>
                </a:highlight>
                <a:latin typeface="Arial"/>
                <a:ea typeface="Arial"/>
                <a:cs typeface="Arial"/>
                <a:sym typeface="Arial"/>
              </a:rPr>
              <a:t>The CNN acts as a feature extractor and the output dense layer consists of the features extracted from the image and the extracted features are fed into an SVM to classify the presence of the object within that candidate region proposal.</a:t>
            </a:r>
            <a:endParaRPr sz="1200">
              <a:solidFill>
                <a:srgbClr val="292929"/>
              </a:solidFill>
              <a:highlight>
                <a:srgbClr val="E9F2FD"/>
              </a:highlight>
              <a:latin typeface="Arial"/>
              <a:ea typeface="Arial"/>
              <a:cs typeface="Arial"/>
              <a:sym typeface="Arial"/>
            </a:endParaRPr>
          </a:p>
        </p:txBody>
      </p:sp>
      <p:pic>
        <p:nvPicPr>
          <p:cNvPr id="222" name="Google Shape;222;p41"/>
          <p:cNvPicPr preferRelativeResize="0"/>
          <p:nvPr/>
        </p:nvPicPr>
        <p:blipFill>
          <a:blip r:embed="rId3">
            <a:alphaModFix/>
          </a:blip>
          <a:stretch>
            <a:fillRect/>
          </a:stretch>
        </p:blipFill>
        <p:spPr>
          <a:xfrm>
            <a:off x="1965375" y="3181825"/>
            <a:ext cx="4342500" cy="1607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23529"/>
              </a:lnSpc>
              <a:spcBef>
                <a:spcPts val="0"/>
              </a:spcBef>
              <a:spcAft>
                <a:spcPts val="0"/>
              </a:spcAft>
              <a:buNone/>
            </a:pPr>
            <a:r>
              <a:rPr b="1" lang="en" sz="1950">
                <a:solidFill>
                  <a:srgbClr val="292929"/>
                </a:solidFill>
                <a:highlight>
                  <a:srgbClr val="FFFFFF"/>
                </a:highlight>
                <a:latin typeface="Arial"/>
                <a:ea typeface="Arial"/>
                <a:cs typeface="Arial"/>
                <a:sym typeface="Arial"/>
              </a:rPr>
              <a:t>Problems with R-CNN</a:t>
            </a:r>
            <a:endParaRPr b="1" sz="19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3100"/>
          </a:p>
        </p:txBody>
      </p:sp>
      <p:sp>
        <p:nvSpPr>
          <p:cNvPr id="228" name="Google Shape;228;p42"/>
          <p:cNvSpPr txBox="1"/>
          <p:nvPr>
            <p:ph idx="1" type="body"/>
          </p:nvPr>
        </p:nvSpPr>
        <p:spPr>
          <a:xfrm>
            <a:off x="164425" y="1017725"/>
            <a:ext cx="8520600" cy="3416400"/>
          </a:xfrm>
          <a:prstGeom prst="rect">
            <a:avLst/>
          </a:prstGeom>
        </p:spPr>
        <p:txBody>
          <a:bodyPr anchorCtr="0" anchor="t" bIns="91425" lIns="91425" spcFirstLastPara="1" rIns="91425" wrap="square" tIns="91425">
            <a:noAutofit/>
          </a:bodyPr>
          <a:lstStyle/>
          <a:p>
            <a:pPr indent="0" lvl="0" marL="0" rtl="0" algn="l">
              <a:lnSpc>
                <a:spcPct val="123529"/>
              </a:lnSpc>
              <a:spcBef>
                <a:spcPts val="0"/>
              </a:spcBef>
              <a:spcAft>
                <a:spcPts val="0"/>
              </a:spcAft>
              <a:buNone/>
            </a:pPr>
            <a:r>
              <a:t/>
            </a:r>
            <a:endParaRPr sz="1650">
              <a:solidFill>
                <a:srgbClr val="292929"/>
              </a:solidFill>
              <a:highlight>
                <a:srgbClr val="FFFFFF"/>
              </a:highlight>
              <a:latin typeface="Arial"/>
              <a:ea typeface="Arial"/>
              <a:cs typeface="Arial"/>
              <a:sym typeface="Arial"/>
            </a:endParaRPr>
          </a:p>
          <a:p>
            <a:pPr indent="-330200" lvl="0" marL="749300" rtl="0" algn="l">
              <a:lnSpc>
                <a:spcPct val="150000"/>
              </a:lnSpc>
              <a:spcBef>
                <a:spcPts val="14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It still takes a huge amount of time to train the network as you would have to classify 2000 region proposals per image.</a:t>
            </a:r>
            <a:endParaRPr sz="1600">
              <a:solidFill>
                <a:srgbClr val="292929"/>
              </a:solidFill>
              <a:highlight>
                <a:srgbClr val="FFFFFF"/>
              </a:highlight>
              <a:latin typeface="Georgia"/>
              <a:ea typeface="Georgia"/>
              <a:cs typeface="Georgia"/>
              <a:sym typeface="Georgia"/>
            </a:endParaRPr>
          </a:p>
          <a:p>
            <a:pPr indent="-330200" lvl="0" marL="749300" rtl="0" algn="l">
              <a:lnSpc>
                <a:spcPct val="150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It cannot be implemented real time as it takes around 47 seconds for each test image.</a:t>
            </a:r>
            <a:endParaRPr sz="1600">
              <a:solidFill>
                <a:srgbClr val="292929"/>
              </a:solidFill>
              <a:highlight>
                <a:srgbClr val="FFFFFF"/>
              </a:highlight>
              <a:latin typeface="Georgia"/>
              <a:ea typeface="Georgia"/>
              <a:cs typeface="Georgia"/>
              <a:sym typeface="Georgia"/>
            </a:endParaRPr>
          </a:p>
          <a:p>
            <a:pPr indent="-330200" lvl="0" marL="749300" rtl="0" algn="l">
              <a:lnSpc>
                <a:spcPct val="150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The selective search algorithm is a fixed algorithm. Therefore, no learning is happening at that stage. This could lead to the generation of bad candidate region proposals.</a:t>
            </a:r>
            <a:endParaRPr sz="16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None/>
            </a:pPr>
            <a:r>
              <a:t/>
            </a:r>
            <a:endParaRPr sz="28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ph type="title"/>
          </p:nvPr>
        </p:nvSpPr>
        <p:spPr>
          <a:xfrm>
            <a:off x="311700" y="318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 R-CNN</a:t>
            </a:r>
            <a:endParaRPr/>
          </a:p>
        </p:txBody>
      </p:sp>
      <p:sp>
        <p:nvSpPr>
          <p:cNvPr id="234" name="Google Shape;234;p43"/>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The approach is similar to the R-CNN algorithm. But, instead of feeding the region proposals to the CNN, we feed the input image to the CNN to generate a convolutional feature map. </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From the convolutional feature map, we identify the region of proposals and warp them into squares and by using a RoI pooling layer we reshape them into a fixed size so that it can be fed into a fully connected layer.</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 From the RoI feature vector, we use a softmax layer to predict the class of the proposed region and also the offset values for the bounding box.</a:t>
            </a:r>
            <a:endParaRPr sz="1600">
              <a:solidFill>
                <a:srgbClr val="292929"/>
              </a:solidFill>
              <a:highlight>
                <a:srgbClr val="FFFFFF"/>
              </a:highlight>
              <a:latin typeface="Georgia"/>
              <a:ea typeface="Georgia"/>
              <a:cs typeface="Georgia"/>
              <a:sym typeface="Georgia"/>
            </a:endParaRPr>
          </a:p>
          <a:p>
            <a:pPr indent="0" lvl="0" marL="457200" rtl="0" algn="l">
              <a:spcBef>
                <a:spcPts val="1600"/>
              </a:spcBef>
              <a:spcAft>
                <a:spcPts val="1600"/>
              </a:spcAft>
              <a:buNone/>
            </a:pPr>
            <a:r>
              <a:t/>
            </a:r>
            <a:endParaRPr sz="1600">
              <a:solidFill>
                <a:srgbClr val="292929"/>
              </a:solidFill>
              <a:highlight>
                <a:srgbClr val="FFFFFF"/>
              </a:highlight>
              <a:latin typeface="Georgia"/>
              <a:ea typeface="Georgia"/>
              <a:cs typeface="Georgia"/>
              <a:sym typeface="Georgia"/>
            </a:endParaRPr>
          </a:p>
        </p:txBody>
      </p:sp>
      <p:pic>
        <p:nvPicPr>
          <p:cNvPr id="235" name="Google Shape;235;p43"/>
          <p:cNvPicPr preferRelativeResize="0"/>
          <p:nvPr/>
        </p:nvPicPr>
        <p:blipFill>
          <a:blip r:embed="rId3">
            <a:alphaModFix/>
          </a:blip>
          <a:stretch>
            <a:fillRect/>
          </a:stretch>
        </p:blipFill>
        <p:spPr>
          <a:xfrm>
            <a:off x="2141150" y="3323825"/>
            <a:ext cx="5000850" cy="153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91575" y="421050"/>
            <a:ext cx="499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Problem of CONCERN</a:t>
            </a:r>
            <a:endParaRPr b="1" sz="3600"/>
          </a:p>
        </p:txBody>
      </p:sp>
      <p:sp>
        <p:nvSpPr>
          <p:cNvPr id="114" name="Google Shape;114;p26"/>
          <p:cNvSpPr txBox="1"/>
          <p:nvPr>
            <p:ph idx="1" type="body"/>
          </p:nvPr>
        </p:nvSpPr>
        <p:spPr>
          <a:xfrm>
            <a:off x="435850" y="1824275"/>
            <a:ext cx="3698700" cy="3172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b="1" lang="en" sz="1300">
                <a:solidFill>
                  <a:srgbClr val="3C4245"/>
                </a:solidFill>
                <a:latin typeface="Arial"/>
                <a:ea typeface="Arial"/>
                <a:cs typeface="Arial"/>
                <a:sym typeface="Arial"/>
              </a:rPr>
              <a:t>WHO estimated over 5.4 million people are bitten each year</a:t>
            </a:r>
            <a:endParaRPr b="1" sz="1300">
              <a:solidFill>
                <a:srgbClr val="3C4245"/>
              </a:solidFill>
              <a:latin typeface="Arial"/>
              <a:ea typeface="Arial"/>
              <a:cs typeface="Arial"/>
              <a:sym typeface="Arial"/>
            </a:endParaRPr>
          </a:p>
          <a:p>
            <a:pPr indent="-311150" lvl="0" marL="457200" rtl="0" algn="l">
              <a:spcBef>
                <a:spcPts val="0"/>
              </a:spcBef>
              <a:spcAft>
                <a:spcPts val="0"/>
              </a:spcAft>
              <a:buClr>
                <a:srgbClr val="000000"/>
              </a:buClr>
              <a:buSzPts val="1300"/>
              <a:buFont typeface="Times New Roman"/>
              <a:buChar char="●"/>
            </a:pPr>
            <a:r>
              <a:rPr b="1" lang="en" sz="1300">
                <a:solidFill>
                  <a:srgbClr val="000000"/>
                </a:solidFill>
                <a:highlight>
                  <a:srgbClr val="FFFFFF"/>
                </a:highlight>
                <a:latin typeface="Arial"/>
                <a:ea typeface="Arial"/>
                <a:cs typeface="Arial"/>
                <a:sym typeface="Arial"/>
              </a:rPr>
              <a:t>81,000–138,000 people</a:t>
            </a:r>
            <a:r>
              <a:rPr lang="en" sz="1300">
                <a:solidFill>
                  <a:srgbClr val="000000"/>
                </a:solidFill>
                <a:highlight>
                  <a:srgbClr val="FFFFFF"/>
                </a:highlight>
                <a:latin typeface="Arial"/>
                <a:ea typeface="Arial"/>
                <a:cs typeface="Arial"/>
                <a:sym typeface="Arial"/>
              </a:rPr>
              <a:t> </a:t>
            </a:r>
            <a:r>
              <a:rPr b="1" lang="en" sz="1300">
                <a:solidFill>
                  <a:srgbClr val="000000"/>
                </a:solidFill>
                <a:highlight>
                  <a:srgbClr val="FFFFFF"/>
                </a:highlight>
                <a:latin typeface="Arial"/>
                <a:ea typeface="Arial"/>
                <a:cs typeface="Arial"/>
                <a:sym typeface="Arial"/>
              </a:rPr>
              <a:t>die</a:t>
            </a:r>
            <a:r>
              <a:rPr lang="en" sz="1300">
                <a:solidFill>
                  <a:srgbClr val="000000"/>
                </a:solidFill>
                <a:highlight>
                  <a:srgbClr val="FFFFFF"/>
                </a:highlight>
                <a:latin typeface="Arial"/>
                <a:ea typeface="Arial"/>
                <a:cs typeface="Arial"/>
                <a:sym typeface="Arial"/>
              </a:rPr>
              <a:t> each year from </a:t>
            </a:r>
            <a:r>
              <a:rPr b="1" lang="en" sz="1300">
                <a:solidFill>
                  <a:srgbClr val="000000"/>
                </a:solidFill>
                <a:highlight>
                  <a:srgbClr val="FFFFFF"/>
                </a:highlight>
                <a:latin typeface="Arial"/>
                <a:ea typeface="Arial"/>
                <a:cs typeface="Arial"/>
                <a:sym typeface="Arial"/>
              </a:rPr>
              <a:t>snakebites worldwide</a:t>
            </a:r>
            <a:endParaRPr b="1" sz="1300">
              <a:solidFill>
                <a:srgbClr val="000000"/>
              </a:solidFill>
              <a:highlight>
                <a:srgbClr val="FFFFFF"/>
              </a:highlight>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 sz="1300">
                <a:solidFill>
                  <a:srgbClr val="000000"/>
                </a:solidFill>
                <a:highlight>
                  <a:srgbClr val="FFFFFF"/>
                </a:highlight>
                <a:latin typeface="Arial"/>
                <a:ea typeface="Arial"/>
                <a:cs typeface="Arial"/>
                <a:sym typeface="Arial"/>
              </a:rPr>
              <a:t>Permanent disabilities Even after bite survival</a:t>
            </a:r>
            <a:endParaRPr b="1" sz="1300">
              <a:solidFill>
                <a:srgbClr val="000000"/>
              </a:solidFill>
              <a:highlight>
                <a:srgbClr val="FFFFFF"/>
              </a:highlight>
              <a:latin typeface="Arial"/>
              <a:ea typeface="Arial"/>
              <a:cs typeface="Arial"/>
              <a:sym typeface="Arial"/>
            </a:endParaRPr>
          </a:p>
          <a:p>
            <a:pPr indent="-311150" lvl="1" marL="914400" rtl="0" algn="l">
              <a:spcBef>
                <a:spcPts val="0"/>
              </a:spcBef>
              <a:spcAft>
                <a:spcPts val="0"/>
              </a:spcAft>
              <a:buClr>
                <a:srgbClr val="3C4245"/>
              </a:buClr>
              <a:buSzPts val="1300"/>
              <a:buFont typeface="Arial"/>
              <a:buChar char="○"/>
            </a:pPr>
            <a:r>
              <a:rPr b="1" lang="en" sz="1300">
                <a:solidFill>
                  <a:srgbClr val="3C4245"/>
                </a:solidFill>
                <a:latin typeface="Arial"/>
                <a:ea typeface="Arial"/>
                <a:cs typeface="Arial"/>
                <a:sym typeface="Arial"/>
              </a:rPr>
              <a:t>Permanent body parts paralysis </a:t>
            </a:r>
            <a:endParaRPr b="1" sz="1300">
              <a:solidFill>
                <a:srgbClr val="3C4245"/>
              </a:solidFill>
              <a:latin typeface="Arial"/>
              <a:ea typeface="Arial"/>
              <a:cs typeface="Arial"/>
              <a:sym typeface="Arial"/>
            </a:endParaRPr>
          </a:p>
          <a:p>
            <a:pPr indent="-311150" lvl="1" marL="914400" rtl="0" algn="l">
              <a:spcBef>
                <a:spcPts val="0"/>
              </a:spcBef>
              <a:spcAft>
                <a:spcPts val="0"/>
              </a:spcAft>
              <a:buClr>
                <a:srgbClr val="3C4245"/>
              </a:buClr>
              <a:buSzPts val="1300"/>
              <a:buFont typeface="Arial"/>
              <a:buChar char="○"/>
            </a:pPr>
            <a:r>
              <a:rPr b="1" lang="en" sz="1300">
                <a:solidFill>
                  <a:srgbClr val="3C4245"/>
                </a:solidFill>
                <a:latin typeface="Arial"/>
                <a:ea typeface="Arial"/>
                <a:cs typeface="Arial"/>
                <a:sym typeface="Arial"/>
              </a:rPr>
              <a:t>bleeding disorders</a:t>
            </a:r>
            <a:endParaRPr b="1" sz="1300">
              <a:solidFill>
                <a:srgbClr val="3C4245"/>
              </a:solidFill>
              <a:latin typeface="Arial"/>
              <a:ea typeface="Arial"/>
              <a:cs typeface="Arial"/>
              <a:sym typeface="Arial"/>
            </a:endParaRPr>
          </a:p>
          <a:p>
            <a:pPr indent="-311150" lvl="1" marL="914400" rtl="0" algn="l">
              <a:spcBef>
                <a:spcPts val="0"/>
              </a:spcBef>
              <a:spcAft>
                <a:spcPts val="0"/>
              </a:spcAft>
              <a:buClr>
                <a:srgbClr val="3C4245"/>
              </a:buClr>
              <a:buSzPts val="1300"/>
              <a:buFont typeface="Arial"/>
              <a:buChar char="○"/>
            </a:pPr>
            <a:r>
              <a:rPr b="1" lang="en" sz="1300">
                <a:solidFill>
                  <a:srgbClr val="3C4245"/>
                </a:solidFill>
                <a:latin typeface="Arial"/>
                <a:ea typeface="Arial"/>
                <a:cs typeface="Arial"/>
                <a:sym typeface="Arial"/>
              </a:rPr>
              <a:t>irreversible kidney failure</a:t>
            </a:r>
            <a:endParaRPr b="1" sz="1300">
              <a:solidFill>
                <a:srgbClr val="3C4245"/>
              </a:solidFill>
              <a:latin typeface="Arial"/>
              <a:ea typeface="Arial"/>
              <a:cs typeface="Arial"/>
              <a:sym typeface="Arial"/>
            </a:endParaRPr>
          </a:p>
          <a:p>
            <a:pPr indent="-311150" lvl="1" marL="914400" rtl="0" algn="l">
              <a:spcBef>
                <a:spcPts val="0"/>
              </a:spcBef>
              <a:spcAft>
                <a:spcPts val="0"/>
              </a:spcAft>
              <a:buClr>
                <a:srgbClr val="3C4245"/>
              </a:buClr>
              <a:buSzPts val="1300"/>
              <a:buFont typeface="Arial"/>
              <a:buChar char="○"/>
            </a:pPr>
            <a:r>
              <a:rPr b="1" lang="en" sz="1300">
                <a:solidFill>
                  <a:srgbClr val="3C4245"/>
                </a:solidFill>
                <a:latin typeface="Arial"/>
                <a:ea typeface="Arial"/>
                <a:cs typeface="Arial"/>
                <a:sym typeface="Arial"/>
              </a:rPr>
              <a:t>tissue damage</a:t>
            </a:r>
            <a:endParaRPr b="1" sz="1300">
              <a:latin typeface="Arial"/>
              <a:ea typeface="Arial"/>
              <a:cs typeface="Arial"/>
              <a:sym typeface="Arial"/>
            </a:endParaRPr>
          </a:p>
        </p:txBody>
      </p:sp>
      <p:pic>
        <p:nvPicPr>
          <p:cNvPr id="115" name="Google Shape;115;p26"/>
          <p:cNvPicPr preferRelativeResize="0"/>
          <p:nvPr/>
        </p:nvPicPr>
        <p:blipFill rotWithShape="1">
          <a:blip r:embed="rId3">
            <a:alphaModFix/>
          </a:blip>
          <a:srcRect b="-6660" l="0" r="0" t="6660"/>
          <a:stretch/>
        </p:blipFill>
        <p:spPr>
          <a:xfrm>
            <a:off x="4399975" y="1780000"/>
            <a:ext cx="4609375" cy="2385275"/>
          </a:xfrm>
          <a:prstGeom prst="rect">
            <a:avLst/>
          </a:prstGeom>
          <a:noFill/>
          <a:ln>
            <a:noFill/>
          </a:ln>
        </p:spPr>
      </p:pic>
      <p:sp>
        <p:nvSpPr>
          <p:cNvPr id="116" name="Google Shape;116;p26"/>
          <p:cNvSpPr txBox="1"/>
          <p:nvPr/>
        </p:nvSpPr>
        <p:spPr>
          <a:xfrm>
            <a:off x="4776950" y="4127325"/>
            <a:ext cx="4232400" cy="307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600"/>
              </a:spcAft>
              <a:buNone/>
            </a:pPr>
            <a:r>
              <a:rPr b="1" lang="en" sz="800">
                <a:highlight>
                  <a:schemeClr val="lt1"/>
                </a:highlight>
              </a:rPr>
              <a:t>World map : </a:t>
            </a:r>
            <a:r>
              <a:rPr lang="en" sz="800">
                <a:highlight>
                  <a:schemeClr val="lt1"/>
                </a:highlight>
              </a:rPr>
              <a:t>darker regions shows high alert for snake bites.</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Faster R-CNN</a:t>
            </a:r>
            <a:endParaRPr b="1"/>
          </a:p>
        </p:txBody>
      </p:sp>
      <p:sp>
        <p:nvSpPr>
          <p:cNvPr id="241" name="Google Shape;241;p44"/>
          <p:cNvSpPr txBox="1"/>
          <p:nvPr>
            <p:ph idx="1" type="body"/>
          </p:nvPr>
        </p:nvSpPr>
        <p:spPr>
          <a:xfrm>
            <a:off x="311700" y="1152475"/>
            <a:ext cx="5641800" cy="341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200"/>
              </a:spcBef>
              <a:spcAft>
                <a:spcPts val="0"/>
              </a:spcAft>
              <a:buClr>
                <a:srgbClr val="292929"/>
              </a:buClr>
              <a:buSzPts val="1200"/>
              <a:buFont typeface="Arial"/>
              <a:buChar char="●"/>
            </a:pPr>
            <a:r>
              <a:rPr lang="en" sz="1200">
                <a:solidFill>
                  <a:srgbClr val="292929"/>
                </a:solidFill>
                <a:highlight>
                  <a:srgbClr val="FFFFFF"/>
                </a:highlight>
                <a:latin typeface="Arial"/>
                <a:ea typeface="Arial"/>
                <a:cs typeface="Arial"/>
                <a:sym typeface="Arial"/>
              </a:rPr>
              <a:t>Both R-CNN &amp; Fast R-CNN uses selective search to find out the region proposals which is a slow and time-consuming process affecting the performance of the network. </a:t>
            </a:r>
            <a:endParaRPr sz="1200">
              <a:solidFill>
                <a:srgbClr val="292929"/>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92929"/>
              </a:buClr>
              <a:buSzPts val="1200"/>
              <a:buFont typeface="Arial"/>
              <a:buChar char="●"/>
            </a:pPr>
            <a:r>
              <a:rPr lang="en" sz="1200">
                <a:solidFill>
                  <a:srgbClr val="292929"/>
                </a:solidFill>
                <a:highlight>
                  <a:srgbClr val="FFFFFF"/>
                </a:highlight>
                <a:latin typeface="Arial"/>
                <a:ea typeface="Arial"/>
                <a:cs typeface="Arial"/>
                <a:sym typeface="Arial"/>
              </a:rPr>
              <a:t>Faster R-CNN lets the network learn the region proposals</a:t>
            </a:r>
            <a:r>
              <a:rPr lang="en" sz="1400">
                <a:solidFill>
                  <a:srgbClr val="292929"/>
                </a:solidFill>
                <a:highlight>
                  <a:srgbClr val="FFFFFF"/>
                </a:highlight>
                <a:latin typeface="Arial"/>
                <a:ea typeface="Arial"/>
                <a:cs typeface="Arial"/>
                <a:sym typeface="Arial"/>
              </a:rPr>
              <a:t>.</a:t>
            </a:r>
            <a:endParaRPr sz="1000">
              <a:solidFill>
                <a:srgbClr val="292929"/>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92929"/>
              </a:buClr>
              <a:buSzPts val="1200"/>
              <a:buFont typeface="Arial"/>
              <a:buChar char="●"/>
            </a:pPr>
            <a:r>
              <a:rPr lang="en" sz="1200">
                <a:solidFill>
                  <a:srgbClr val="292929"/>
                </a:solidFill>
                <a:highlight>
                  <a:srgbClr val="FFFFFF"/>
                </a:highlight>
                <a:latin typeface="Arial"/>
                <a:ea typeface="Arial"/>
                <a:cs typeface="Arial"/>
                <a:sym typeface="Arial"/>
              </a:rPr>
              <a:t>Similar to Fast R-CNN, the image is provided as an input to a convolutional network which provides a convolutional feature map.</a:t>
            </a:r>
            <a:endParaRPr sz="1200">
              <a:solidFill>
                <a:srgbClr val="292929"/>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92929"/>
              </a:buClr>
              <a:buSzPts val="1200"/>
              <a:buFont typeface="Arial"/>
              <a:buChar char="●"/>
            </a:pPr>
            <a:r>
              <a:rPr lang="en" sz="1200">
                <a:solidFill>
                  <a:srgbClr val="292929"/>
                </a:solidFill>
                <a:highlight>
                  <a:srgbClr val="FFFFFF"/>
                </a:highlight>
                <a:latin typeface="Arial"/>
                <a:ea typeface="Arial"/>
                <a:cs typeface="Arial"/>
                <a:sym typeface="Arial"/>
              </a:rPr>
              <a:t>Instead of using selective search algorithm on the feature map to identify the region proposals, a separate network is used to predict the region proposals.</a:t>
            </a:r>
            <a:endParaRPr sz="1200">
              <a:solidFill>
                <a:srgbClr val="292929"/>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92929"/>
              </a:buClr>
              <a:buSzPts val="1200"/>
              <a:buFont typeface="Arial"/>
              <a:buChar char="●"/>
            </a:pPr>
            <a:r>
              <a:rPr lang="en" sz="1200">
                <a:solidFill>
                  <a:srgbClr val="292929"/>
                </a:solidFill>
                <a:highlight>
                  <a:srgbClr val="FFFFFF"/>
                </a:highlight>
                <a:latin typeface="Arial"/>
                <a:ea typeface="Arial"/>
                <a:cs typeface="Arial"/>
                <a:sym typeface="Arial"/>
              </a:rPr>
              <a:t>The predicted region proposals are then reshaped using a RoI pooling layer which is then used to classify the image within the proposed region and predict the offset values for the bounding boxes</a:t>
            </a:r>
            <a:endParaRPr sz="1200">
              <a:solidFill>
                <a:srgbClr val="292929"/>
              </a:solidFill>
              <a:highlight>
                <a:srgbClr val="FFFFFF"/>
              </a:highlight>
              <a:latin typeface="Arial"/>
              <a:ea typeface="Arial"/>
              <a:cs typeface="Arial"/>
              <a:sym typeface="Arial"/>
            </a:endParaRPr>
          </a:p>
          <a:p>
            <a:pPr indent="0" lvl="0" marL="0" rtl="0" algn="l">
              <a:lnSpc>
                <a:spcPct val="115000"/>
              </a:lnSpc>
              <a:spcBef>
                <a:spcPts val="0"/>
              </a:spcBef>
              <a:spcAft>
                <a:spcPts val="1600"/>
              </a:spcAft>
              <a:buNone/>
            </a:pPr>
            <a:r>
              <a:t/>
            </a:r>
            <a:endParaRPr sz="1400">
              <a:latin typeface="Arial"/>
              <a:ea typeface="Arial"/>
              <a:cs typeface="Arial"/>
              <a:sym typeface="Arial"/>
            </a:endParaRPr>
          </a:p>
        </p:txBody>
      </p:sp>
      <p:pic>
        <p:nvPicPr>
          <p:cNvPr id="242" name="Google Shape;242;p44"/>
          <p:cNvPicPr preferRelativeResize="0"/>
          <p:nvPr/>
        </p:nvPicPr>
        <p:blipFill>
          <a:blip r:embed="rId3">
            <a:alphaModFix/>
          </a:blip>
          <a:stretch>
            <a:fillRect/>
          </a:stretch>
        </p:blipFill>
        <p:spPr>
          <a:xfrm>
            <a:off x="6111200" y="1152475"/>
            <a:ext cx="2768725" cy="3225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Comparision</a:t>
            </a:r>
            <a:endParaRPr b="1"/>
          </a:p>
        </p:txBody>
      </p:sp>
      <p:pic>
        <p:nvPicPr>
          <p:cNvPr id="248" name="Google Shape;248;p45"/>
          <p:cNvPicPr preferRelativeResize="0"/>
          <p:nvPr/>
        </p:nvPicPr>
        <p:blipFill>
          <a:blip r:embed="rId3">
            <a:alphaModFix/>
          </a:blip>
          <a:stretch>
            <a:fillRect/>
          </a:stretch>
        </p:blipFill>
        <p:spPr>
          <a:xfrm>
            <a:off x="1493600" y="1249414"/>
            <a:ext cx="5369120" cy="2644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6"/>
          <p:cNvSpPr txBox="1"/>
          <p:nvPr>
            <p:ph type="title"/>
          </p:nvPr>
        </p:nvSpPr>
        <p:spPr>
          <a:xfrm>
            <a:off x="265500" y="1797150"/>
            <a:ext cx="4045200" cy="15492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3800">
                <a:latin typeface="Times New Roman"/>
                <a:ea typeface="Times New Roman"/>
                <a:cs typeface="Times New Roman"/>
                <a:sym typeface="Times New Roman"/>
              </a:rPr>
              <a:t>Mask R-CNN</a:t>
            </a:r>
            <a:endParaRPr sz="38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850">
                <a:solidFill>
                  <a:srgbClr val="292929"/>
                </a:solidFill>
                <a:highlight>
                  <a:srgbClr val="FFFFFF"/>
                </a:highlight>
                <a:latin typeface="Times New Roman"/>
                <a:ea typeface="Times New Roman"/>
                <a:cs typeface="Times New Roman"/>
                <a:sym typeface="Times New Roman"/>
              </a:rPr>
              <a:t>(Extending Faster R-CNN for Pixel Level Segmentation)</a:t>
            </a:r>
            <a:endParaRPr sz="3800">
              <a:latin typeface="Times New Roman"/>
              <a:ea typeface="Times New Roman"/>
              <a:cs typeface="Times New Roman"/>
              <a:sym typeface="Times New Roman"/>
            </a:endParaRPr>
          </a:p>
        </p:txBody>
      </p:sp>
      <p:pic>
        <p:nvPicPr>
          <p:cNvPr id="254" name="Google Shape;254;p46"/>
          <p:cNvPicPr preferRelativeResize="0"/>
          <p:nvPr/>
        </p:nvPicPr>
        <p:blipFill>
          <a:blip r:embed="rId3">
            <a:alphaModFix/>
          </a:blip>
          <a:stretch>
            <a:fillRect/>
          </a:stretch>
        </p:blipFill>
        <p:spPr>
          <a:xfrm>
            <a:off x="4869075" y="2487595"/>
            <a:ext cx="4045200" cy="2124806"/>
          </a:xfrm>
          <a:prstGeom prst="rect">
            <a:avLst/>
          </a:prstGeom>
          <a:noFill/>
          <a:ln>
            <a:noFill/>
          </a:ln>
        </p:spPr>
      </p:pic>
      <p:pic>
        <p:nvPicPr>
          <p:cNvPr id="255" name="Google Shape;255;p46"/>
          <p:cNvPicPr preferRelativeResize="0"/>
          <p:nvPr/>
        </p:nvPicPr>
        <p:blipFill>
          <a:blip r:embed="rId4">
            <a:alphaModFix/>
          </a:blip>
          <a:stretch>
            <a:fillRect/>
          </a:stretch>
        </p:blipFill>
        <p:spPr>
          <a:xfrm>
            <a:off x="4869074" y="572649"/>
            <a:ext cx="4045200" cy="17901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7"/>
          <p:cNvSpPr txBox="1"/>
          <p:nvPr>
            <p:ph idx="1" type="body"/>
          </p:nvPr>
        </p:nvSpPr>
        <p:spPr>
          <a:xfrm>
            <a:off x="311700" y="515400"/>
            <a:ext cx="8520600" cy="4102200"/>
          </a:xfrm>
          <a:prstGeom prst="rect">
            <a:avLst/>
          </a:prstGeom>
        </p:spPr>
        <p:txBody>
          <a:bodyPr anchorCtr="0" anchor="t" bIns="91425" lIns="91425" spcFirstLastPara="1" rIns="91425" wrap="square" tIns="91425">
            <a:noAutofit/>
          </a:bodyPr>
          <a:lstStyle/>
          <a:p>
            <a:pPr indent="0" lvl="0" marL="0" rtl="0" algn="l">
              <a:spcBef>
                <a:spcPts val="3200"/>
              </a:spcBef>
              <a:spcAft>
                <a:spcPts val="0"/>
              </a:spcAft>
              <a:buNone/>
            </a:pPr>
            <a:r>
              <a:rPr lang="en" sz="1600">
                <a:solidFill>
                  <a:srgbClr val="292929"/>
                </a:solidFill>
                <a:highlight>
                  <a:srgbClr val="FFFFFF"/>
                </a:highlight>
                <a:latin typeface="Georgia"/>
                <a:ea typeface="Georgia"/>
                <a:cs typeface="Georgia"/>
                <a:sym typeface="Georgia"/>
              </a:rPr>
              <a:t>Mask R-CNN adds a branch of Fully Convolutional Network on top of a CNN based feature map to Faster R-CNN that outputs a binary mask that says whether or not a given pixel is part of an object. </a:t>
            </a:r>
            <a:endParaRPr sz="1600">
              <a:solidFill>
                <a:srgbClr val="292929"/>
              </a:solidFill>
              <a:highlight>
                <a:srgbClr val="FFFFFF"/>
              </a:highlight>
              <a:latin typeface="Georgia"/>
              <a:ea typeface="Georgia"/>
              <a:cs typeface="Georgia"/>
              <a:sym typeface="Georgia"/>
            </a:endParaRPr>
          </a:p>
          <a:p>
            <a:pPr indent="-330200" lvl="0" marL="457200" rtl="0" algn="l">
              <a:spcBef>
                <a:spcPts val="3200"/>
              </a:spcBef>
              <a:spcAft>
                <a:spcPts val="0"/>
              </a:spcAft>
              <a:buClr>
                <a:srgbClr val="292929"/>
              </a:buClr>
              <a:buSzPts val="1600"/>
              <a:buFont typeface="Georgia"/>
              <a:buChar char="●"/>
            </a:pPr>
            <a:r>
              <a:rPr b="1" lang="en" sz="1600">
                <a:solidFill>
                  <a:srgbClr val="292929"/>
                </a:solidFill>
                <a:highlight>
                  <a:srgbClr val="FFFFFF"/>
                </a:highlight>
                <a:latin typeface="Georgia"/>
                <a:ea typeface="Georgia"/>
                <a:cs typeface="Georgia"/>
                <a:sym typeface="Georgia"/>
              </a:rPr>
              <a:t>Inputs</a:t>
            </a:r>
            <a:r>
              <a:rPr lang="en" sz="1600">
                <a:solidFill>
                  <a:srgbClr val="292929"/>
                </a:solidFill>
                <a:highlight>
                  <a:srgbClr val="FFFFFF"/>
                </a:highlight>
                <a:latin typeface="Georgia"/>
                <a:ea typeface="Georgia"/>
                <a:cs typeface="Georgia"/>
                <a:sym typeface="Georgia"/>
              </a:rPr>
              <a:t>: CNN Feature Map.</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rPr b="1" lang="en" sz="1600">
                <a:solidFill>
                  <a:srgbClr val="292929"/>
                </a:solidFill>
                <a:highlight>
                  <a:srgbClr val="FFFFFF"/>
                </a:highlight>
                <a:latin typeface="Georgia"/>
                <a:ea typeface="Georgia"/>
                <a:cs typeface="Georgia"/>
                <a:sym typeface="Georgia"/>
              </a:rPr>
              <a:t>Outputs</a:t>
            </a:r>
            <a:r>
              <a:rPr lang="en" sz="1600">
                <a:solidFill>
                  <a:srgbClr val="292929"/>
                </a:solidFill>
                <a:highlight>
                  <a:srgbClr val="FFFFFF"/>
                </a:highlight>
                <a:latin typeface="Georgia"/>
                <a:ea typeface="Georgia"/>
                <a:cs typeface="Georgia"/>
                <a:sym typeface="Georgia"/>
              </a:rPr>
              <a:t>: Matrix with </a:t>
            </a:r>
            <a:r>
              <a:rPr lang="en" sz="1900">
                <a:solidFill>
                  <a:srgbClr val="292929"/>
                </a:solidFill>
                <a:highlight>
                  <a:srgbClr val="FFFFFF"/>
                </a:highlight>
                <a:latin typeface="Georgia"/>
                <a:ea typeface="Georgia"/>
                <a:cs typeface="Georgia"/>
                <a:sym typeface="Georgia"/>
              </a:rPr>
              <a:t>1</a:t>
            </a:r>
            <a:r>
              <a:rPr lang="en" sz="1600">
                <a:solidFill>
                  <a:srgbClr val="292929"/>
                </a:solidFill>
                <a:highlight>
                  <a:srgbClr val="FFFFFF"/>
                </a:highlight>
                <a:latin typeface="Georgia"/>
                <a:ea typeface="Georgia"/>
                <a:cs typeface="Georgia"/>
                <a:sym typeface="Georgia"/>
              </a:rPr>
              <a:t>s on all locations where the pixel belongs to the object and </a:t>
            </a:r>
            <a:r>
              <a:rPr lang="en" sz="2000">
                <a:solidFill>
                  <a:srgbClr val="292929"/>
                </a:solidFill>
                <a:highlight>
                  <a:srgbClr val="FFFFFF"/>
                </a:highlight>
                <a:latin typeface="Georgia"/>
                <a:ea typeface="Georgia"/>
                <a:cs typeface="Georgia"/>
                <a:sym typeface="Georgia"/>
              </a:rPr>
              <a:t>0</a:t>
            </a:r>
            <a:r>
              <a:rPr lang="en" sz="1600">
                <a:solidFill>
                  <a:srgbClr val="292929"/>
                </a:solidFill>
                <a:highlight>
                  <a:srgbClr val="FFFFFF"/>
                </a:highlight>
                <a:latin typeface="Georgia"/>
                <a:ea typeface="Georgia"/>
                <a:cs typeface="Georgia"/>
                <a:sym typeface="Georgia"/>
              </a:rPr>
              <a:t>s elsewhere (this is known as a binary mask).</a:t>
            </a:r>
            <a:endParaRPr sz="1600">
              <a:solidFill>
                <a:srgbClr val="292929"/>
              </a:solidFill>
              <a:highlight>
                <a:srgbClr val="FFFFFF"/>
              </a:highlight>
              <a:latin typeface="Georgia"/>
              <a:ea typeface="Georgia"/>
              <a:cs typeface="Georgia"/>
              <a:sym typeface="Georgia"/>
            </a:endParaRPr>
          </a:p>
          <a:p>
            <a:pPr indent="0" lvl="0" marL="0" rtl="0" algn="l">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a:p>
            <a:pPr indent="-317500" lvl="0" marL="457200" rtl="0" algn="l">
              <a:spcBef>
                <a:spcPts val="0"/>
              </a:spcBef>
              <a:spcAft>
                <a:spcPts val="0"/>
              </a:spcAft>
              <a:buClr>
                <a:schemeClr val="accent2"/>
              </a:buClr>
              <a:buSzPts val="1400"/>
              <a:buFont typeface="Arial"/>
              <a:buChar char="●"/>
            </a:pPr>
            <a:r>
              <a:rPr b="1" lang="en" sz="1400">
                <a:solidFill>
                  <a:schemeClr val="accent2"/>
                </a:solidFill>
                <a:latin typeface="Arial"/>
                <a:ea typeface="Arial"/>
                <a:cs typeface="Arial"/>
                <a:sym typeface="Arial"/>
              </a:rPr>
              <a:t>Pre trained Coco(Common Objects In Context) dataset which consists of 90+ objects with about (123,287 images, 886,284 instances)</a:t>
            </a:r>
            <a:endParaRPr b="1" sz="1400">
              <a:solidFill>
                <a:schemeClr val="accent2"/>
              </a:solidFill>
              <a:latin typeface="Arial"/>
              <a:ea typeface="Arial"/>
              <a:cs typeface="Arial"/>
              <a:sym typeface="Arial"/>
            </a:endParaRPr>
          </a:p>
          <a:p>
            <a:pPr indent="0" lvl="0" marL="0" rtl="0" algn="l">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ctr">
              <a:spcBef>
                <a:spcPts val="0"/>
              </a:spcBef>
              <a:spcAft>
                <a:spcPts val="0"/>
              </a:spcAft>
              <a:buNone/>
            </a:pPr>
            <a:r>
              <a:t/>
            </a:r>
            <a:endParaRPr b="1">
              <a:solidFill>
                <a:srgbClr val="202124"/>
              </a:solidFill>
              <a:highlight>
                <a:schemeClr val="lt1"/>
              </a:highlight>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8"/>
          <p:cNvPicPr preferRelativeResize="0"/>
          <p:nvPr/>
        </p:nvPicPr>
        <p:blipFill rotWithShape="1">
          <a:blip r:embed="rId3">
            <a:alphaModFix/>
          </a:blip>
          <a:srcRect b="18293" l="28072" r="17108" t="28480"/>
          <a:stretch/>
        </p:blipFill>
        <p:spPr>
          <a:xfrm>
            <a:off x="456613" y="404850"/>
            <a:ext cx="8230774" cy="4054950"/>
          </a:xfrm>
          <a:prstGeom prst="rect">
            <a:avLst/>
          </a:prstGeom>
          <a:noFill/>
          <a:ln>
            <a:noFill/>
          </a:ln>
        </p:spPr>
      </p:pic>
      <p:sp>
        <p:nvSpPr>
          <p:cNvPr id="266" name="Google Shape;266;p48"/>
          <p:cNvSpPr txBox="1"/>
          <p:nvPr/>
        </p:nvSpPr>
        <p:spPr>
          <a:xfrm>
            <a:off x="1542750" y="4459800"/>
            <a:ext cx="605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Second Level architecture</a:t>
            </a:r>
            <a:endParaRPr>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9"/>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Model Training</a:t>
            </a:r>
            <a:endParaRPr b="1" sz="25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Train : 408( 80%)</a:t>
            </a:r>
            <a:endParaRPr b="1" sz="1400"/>
          </a:p>
          <a:p>
            <a:pPr indent="0" lvl="0" marL="0" rtl="0" algn="l">
              <a:spcBef>
                <a:spcPts val="0"/>
              </a:spcBef>
              <a:spcAft>
                <a:spcPts val="0"/>
              </a:spcAft>
              <a:buNone/>
            </a:pPr>
            <a:r>
              <a:rPr b="1" lang="en" sz="1400"/>
              <a:t>Test   : 102( 20%)</a:t>
            </a:r>
            <a:endParaRPr b="1" sz="1400"/>
          </a:p>
        </p:txBody>
      </p:sp>
      <p:pic>
        <p:nvPicPr>
          <p:cNvPr id="272" name="Google Shape;272;p49"/>
          <p:cNvPicPr preferRelativeResize="0"/>
          <p:nvPr/>
        </p:nvPicPr>
        <p:blipFill rotWithShape="1">
          <a:blip r:embed="rId3">
            <a:alphaModFix/>
          </a:blip>
          <a:srcRect b="11508" l="20766" r="18601" t="28610"/>
          <a:stretch/>
        </p:blipFill>
        <p:spPr>
          <a:xfrm>
            <a:off x="4643025" y="1943750"/>
            <a:ext cx="4419500" cy="2459633"/>
          </a:xfrm>
          <a:prstGeom prst="rect">
            <a:avLst/>
          </a:prstGeom>
          <a:noFill/>
          <a:ln>
            <a:noFill/>
          </a:ln>
        </p:spPr>
      </p:pic>
      <p:pic>
        <p:nvPicPr>
          <p:cNvPr id="273" name="Google Shape;273;p49"/>
          <p:cNvPicPr preferRelativeResize="0"/>
          <p:nvPr/>
        </p:nvPicPr>
        <p:blipFill>
          <a:blip r:embed="rId4">
            <a:alphaModFix/>
          </a:blip>
          <a:stretch>
            <a:fillRect/>
          </a:stretch>
        </p:blipFill>
        <p:spPr>
          <a:xfrm>
            <a:off x="122075" y="2029000"/>
            <a:ext cx="4463751" cy="2459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50"/>
          <p:cNvPicPr preferRelativeResize="0"/>
          <p:nvPr/>
        </p:nvPicPr>
        <p:blipFill rotWithShape="1">
          <a:blip r:embed="rId3">
            <a:alphaModFix/>
          </a:blip>
          <a:srcRect b="32327" l="20597" r="51163" t="36757"/>
          <a:stretch/>
        </p:blipFill>
        <p:spPr>
          <a:xfrm>
            <a:off x="1230250" y="709625"/>
            <a:ext cx="5958375" cy="4361025"/>
          </a:xfrm>
          <a:prstGeom prst="rect">
            <a:avLst/>
          </a:prstGeom>
          <a:noFill/>
          <a:ln>
            <a:noFill/>
          </a:ln>
        </p:spPr>
      </p:pic>
      <p:sp>
        <p:nvSpPr>
          <p:cNvPr id="279" name="Google Shape;279;p50"/>
          <p:cNvSpPr txBox="1"/>
          <p:nvPr/>
        </p:nvSpPr>
        <p:spPr>
          <a:xfrm>
            <a:off x="347602" y="222700"/>
            <a:ext cx="684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roxima Nova"/>
                <a:ea typeface="Proxima Nova"/>
                <a:cs typeface="Proxima Nova"/>
                <a:sym typeface="Proxima Nova"/>
              </a:rPr>
              <a:t>Subplot of first nine Images with mask over snake area</a:t>
            </a:r>
            <a:endParaRPr b="1" sz="18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1"/>
          <p:cNvPicPr preferRelativeResize="0"/>
          <p:nvPr/>
        </p:nvPicPr>
        <p:blipFill>
          <a:blip r:embed="rId3">
            <a:alphaModFix/>
          </a:blip>
          <a:stretch>
            <a:fillRect/>
          </a:stretch>
        </p:blipFill>
        <p:spPr>
          <a:xfrm>
            <a:off x="1338550" y="677250"/>
            <a:ext cx="2809875" cy="2514600"/>
          </a:xfrm>
          <a:prstGeom prst="rect">
            <a:avLst/>
          </a:prstGeom>
          <a:noFill/>
          <a:ln>
            <a:noFill/>
          </a:ln>
        </p:spPr>
      </p:pic>
      <p:pic>
        <p:nvPicPr>
          <p:cNvPr id="285" name="Google Shape;285;p51"/>
          <p:cNvPicPr preferRelativeResize="0"/>
          <p:nvPr/>
        </p:nvPicPr>
        <p:blipFill>
          <a:blip r:embed="rId4">
            <a:alphaModFix/>
          </a:blip>
          <a:stretch>
            <a:fillRect/>
          </a:stretch>
        </p:blipFill>
        <p:spPr>
          <a:xfrm>
            <a:off x="4395300" y="677250"/>
            <a:ext cx="2809875" cy="2514600"/>
          </a:xfrm>
          <a:prstGeom prst="rect">
            <a:avLst/>
          </a:prstGeom>
          <a:noFill/>
          <a:ln>
            <a:noFill/>
          </a:ln>
        </p:spPr>
      </p:pic>
      <p:sp>
        <p:nvSpPr>
          <p:cNvPr id="286" name="Google Shape;286;p51"/>
          <p:cNvSpPr txBox="1"/>
          <p:nvPr/>
        </p:nvSpPr>
        <p:spPr>
          <a:xfrm>
            <a:off x="1542750" y="3544700"/>
            <a:ext cx="6058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Proxima Nova"/>
                <a:ea typeface="Proxima Nova"/>
                <a:cs typeface="Proxima Nova"/>
                <a:sym typeface="Proxima Nova"/>
              </a:rPr>
              <a:t>Actual vs. Predicted Images</a:t>
            </a:r>
            <a:endParaRPr b="1" sz="25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2"/>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Result</a:t>
            </a:r>
            <a:endParaRPr b="1" sz="4300"/>
          </a:p>
        </p:txBody>
      </p:sp>
      <p:pic>
        <p:nvPicPr>
          <p:cNvPr id="292" name="Google Shape;292;p52"/>
          <p:cNvPicPr preferRelativeResize="0"/>
          <p:nvPr/>
        </p:nvPicPr>
        <p:blipFill rotWithShape="1">
          <a:blip r:embed="rId3">
            <a:alphaModFix/>
          </a:blip>
          <a:srcRect b="0" l="-17030" r="17030" t="0"/>
          <a:stretch/>
        </p:blipFill>
        <p:spPr>
          <a:xfrm>
            <a:off x="79225" y="1227667"/>
            <a:ext cx="4084499" cy="2091058"/>
          </a:xfrm>
          <a:prstGeom prst="rect">
            <a:avLst/>
          </a:prstGeom>
          <a:noFill/>
          <a:ln>
            <a:noFill/>
          </a:ln>
        </p:spPr>
      </p:pic>
      <p:pic>
        <p:nvPicPr>
          <p:cNvPr id="293" name="Google Shape;293;p52"/>
          <p:cNvPicPr preferRelativeResize="0"/>
          <p:nvPr/>
        </p:nvPicPr>
        <p:blipFill>
          <a:blip r:embed="rId4">
            <a:alphaModFix/>
          </a:blip>
          <a:stretch>
            <a:fillRect/>
          </a:stretch>
        </p:blipFill>
        <p:spPr>
          <a:xfrm>
            <a:off x="428750" y="3434275"/>
            <a:ext cx="8335675" cy="1085700"/>
          </a:xfrm>
          <a:prstGeom prst="rect">
            <a:avLst/>
          </a:prstGeom>
          <a:noFill/>
          <a:ln>
            <a:noFill/>
          </a:ln>
        </p:spPr>
      </p:pic>
      <p:pic>
        <p:nvPicPr>
          <p:cNvPr id="294" name="Google Shape;294;p52"/>
          <p:cNvPicPr preferRelativeResize="0"/>
          <p:nvPr/>
        </p:nvPicPr>
        <p:blipFill rotWithShape="1">
          <a:blip r:embed="rId5">
            <a:alphaModFix/>
          </a:blip>
          <a:srcRect b="116228" l="-27031" r="12876" t="-38739"/>
          <a:stretch/>
        </p:blipFill>
        <p:spPr>
          <a:xfrm>
            <a:off x="2661025" y="1605525"/>
            <a:ext cx="5103051" cy="156775"/>
          </a:xfrm>
          <a:prstGeom prst="rect">
            <a:avLst/>
          </a:prstGeom>
          <a:noFill/>
          <a:ln>
            <a:noFill/>
          </a:ln>
        </p:spPr>
      </p:pic>
      <p:sp>
        <p:nvSpPr>
          <p:cNvPr id="295" name="Google Shape;295;p52"/>
          <p:cNvSpPr txBox="1"/>
          <p:nvPr/>
        </p:nvSpPr>
        <p:spPr>
          <a:xfrm>
            <a:off x="5056875" y="17116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6" name="Google Shape;296;p52"/>
          <p:cNvPicPr preferRelativeResize="0"/>
          <p:nvPr/>
        </p:nvPicPr>
        <p:blipFill>
          <a:blip r:embed="rId6">
            <a:alphaModFix/>
          </a:blip>
          <a:stretch>
            <a:fillRect/>
          </a:stretch>
        </p:blipFill>
        <p:spPr>
          <a:xfrm>
            <a:off x="4294700" y="1450325"/>
            <a:ext cx="4691400" cy="1359850"/>
          </a:xfrm>
          <a:prstGeom prst="rect">
            <a:avLst/>
          </a:prstGeom>
          <a:noFill/>
          <a:ln>
            <a:noFill/>
          </a:ln>
        </p:spPr>
      </p:pic>
      <p:sp>
        <p:nvSpPr>
          <p:cNvPr id="297" name="Google Shape;297;p52"/>
          <p:cNvSpPr txBox="1"/>
          <p:nvPr/>
        </p:nvSpPr>
        <p:spPr>
          <a:xfrm>
            <a:off x="3945250" y="1003925"/>
            <a:ext cx="4242000" cy="446400"/>
          </a:xfrm>
          <a:prstGeom prst="rect">
            <a:avLst/>
          </a:prstGeom>
          <a:noFill/>
          <a:ln>
            <a:noFill/>
          </a:ln>
        </p:spPr>
        <p:txBody>
          <a:bodyPr anchorCtr="0" anchor="t" bIns="91425" lIns="91425" spcFirstLastPara="1" rIns="91425" wrap="square" tIns="91425">
            <a:spAutoFit/>
          </a:bodyPr>
          <a:lstStyle/>
          <a:p>
            <a:pPr indent="457200" lvl="0" marL="457200" marR="0" rtl="0" algn="ctr">
              <a:lnSpc>
                <a:spcPct val="156000"/>
              </a:lnSpc>
              <a:spcBef>
                <a:spcPts val="0"/>
              </a:spcBef>
              <a:spcAft>
                <a:spcPts val="1800"/>
              </a:spcAft>
              <a:buNone/>
            </a:pPr>
            <a:r>
              <a:rPr b="1" lang="en" sz="1700">
                <a:latin typeface="Times New Roman"/>
                <a:ea typeface="Times New Roman"/>
                <a:cs typeface="Times New Roman"/>
                <a:sym typeface="Times New Roman"/>
              </a:rPr>
              <a:t>Mean Average Precision</a:t>
            </a:r>
            <a:endParaRPr b="1" sz="19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265500" y="32637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300"/>
              <a:t>CONCLUSION </a:t>
            </a:r>
            <a:endParaRPr b="1" sz="3300"/>
          </a:p>
          <a:p>
            <a:pPr indent="0" lvl="0" marL="0" rtl="0" algn="ctr">
              <a:spcBef>
                <a:spcPts val="0"/>
              </a:spcBef>
              <a:spcAft>
                <a:spcPts val="0"/>
              </a:spcAft>
              <a:buNone/>
            </a:pPr>
            <a:r>
              <a:rPr b="1" lang="en" sz="3300"/>
              <a:t>&amp;</a:t>
            </a:r>
            <a:endParaRPr b="1" sz="3300"/>
          </a:p>
          <a:p>
            <a:pPr indent="0" lvl="0" marL="0" rtl="0" algn="ctr">
              <a:spcBef>
                <a:spcPts val="0"/>
              </a:spcBef>
              <a:spcAft>
                <a:spcPts val="0"/>
              </a:spcAft>
              <a:buNone/>
            </a:pPr>
            <a:r>
              <a:rPr b="1" lang="en" sz="3300"/>
              <a:t> Our Contribution</a:t>
            </a:r>
            <a:endParaRPr b="1" sz="3300"/>
          </a:p>
        </p:txBody>
      </p:sp>
      <p:sp>
        <p:nvSpPr>
          <p:cNvPr id="303" name="Google Shape;303;p53"/>
          <p:cNvSpPr txBox="1"/>
          <p:nvPr>
            <p:ph idx="1" type="subTitle"/>
          </p:nvPr>
        </p:nvSpPr>
        <p:spPr>
          <a:xfrm>
            <a:off x="265500" y="23118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Pre Trained Mask-R-CNN Model on COCO Dataset</a:t>
            </a:r>
            <a:endParaRPr sz="1700"/>
          </a:p>
          <a:p>
            <a:pPr indent="457200" lvl="0" marL="1371600" rtl="0" algn="l">
              <a:spcBef>
                <a:spcPts val="0"/>
              </a:spcBef>
              <a:spcAft>
                <a:spcPts val="0"/>
              </a:spcAft>
              <a:buNone/>
            </a:pPr>
            <a:r>
              <a:rPr lang="en" sz="1700"/>
              <a:t>+</a:t>
            </a:r>
            <a:endParaRPr sz="1700"/>
          </a:p>
          <a:p>
            <a:pPr indent="0" lvl="0" marL="0" rtl="0" algn="ctr">
              <a:spcBef>
                <a:spcPts val="0"/>
              </a:spcBef>
              <a:spcAft>
                <a:spcPts val="0"/>
              </a:spcAft>
              <a:buNone/>
            </a:pPr>
            <a:r>
              <a:rPr lang="en" sz="1700"/>
              <a:t>Mask-R-CNN Model Trained in Our own Custom dataset </a:t>
            </a:r>
            <a:endParaRPr sz="1700"/>
          </a:p>
          <a:p>
            <a:pPr indent="0" lvl="0" marL="0" rtl="0" algn="ctr">
              <a:spcBef>
                <a:spcPts val="0"/>
              </a:spcBef>
              <a:spcAft>
                <a:spcPts val="0"/>
              </a:spcAft>
              <a:buNone/>
            </a:pPr>
            <a:r>
              <a:rPr lang="en" sz="1700"/>
              <a:t>( echis carina</a:t>
            </a:r>
            <a:r>
              <a:rPr lang="en" sz="1700"/>
              <a:t>tus ).</a:t>
            </a:r>
            <a:endParaRPr sz="1700"/>
          </a:p>
        </p:txBody>
      </p:sp>
      <p:pic>
        <p:nvPicPr>
          <p:cNvPr id="304" name="Google Shape;304;p53"/>
          <p:cNvPicPr preferRelativeResize="0"/>
          <p:nvPr/>
        </p:nvPicPr>
        <p:blipFill>
          <a:blip r:embed="rId3">
            <a:alphaModFix/>
          </a:blip>
          <a:stretch>
            <a:fillRect/>
          </a:stretch>
        </p:blipFill>
        <p:spPr>
          <a:xfrm>
            <a:off x="5320675" y="105750"/>
            <a:ext cx="3057525" cy="4843450"/>
          </a:xfrm>
          <a:prstGeom prst="rect">
            <a:avLst/>
          </a:prstGeom>
          <a:noFill/>
          <a:ln>
            <a:noFill/>
          </a:ln>
        </p:spPr>
      </p:pic>
      <p:pic>
        <p:nvPicPr>
          <p:cNvPr id="305" name="Google Shape;305;p53"/>
          <p:cNvPicPr preferRelativeResize="0"/>
          <p:nvPr/>
        </p:nvPicPr>
        <p:blipFill>
          <a:blip r:embed="rId4">
            <a:alphaModFix/>
          </a:blip>
          <a:stretch>
            <a:fillRect/>
          </a:stretch>
        </p:blipFill>
        <p:spPr>
          <a:xfrm>
            <a:off x="4247425" y="2703450"/>
            <a:ext cx="1073249" cy="624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391575" y="421050"/>
            <a:ext cx="316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Concern for India </a:t>
            </a:r>
            <a:endParaRPr b="1" sz="3600"/>
          </a:p>
        </p:txBody>
      </p:sp>
      <p:sp>
        <p:nvSpPr>
          <p:cNvPr id="122" name="Google Shape;122;p27"/>
          <p:cNvSpPr txBox="1"/>
          <p:nvPr>
            <p:ph idx="1" type="body"/>
          </p:nvPr>
        </p:nvSpPr>
        <p:spPr>
          <a:xfrm>
            <a:off x="391575" y="1873250"/>
            <a:ext cx="3689700" cy="317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solidFill>
                  <a:srgbClr val="000000"/>
                </a:solidFill>
                <a:highlight>
                  <a:schemeClr val="lt1"/>
                </a:highlight>
                <a:latin typeface="Arial"/>
                <a:ea typeface="Arial"/>
                <a:cs typeface="Arial"/>
                <a:sym typeface="Arial"/>
              </a:rPr>
              <a:t>India had </a:t>
            </a:r>
            <a:r>
              <a:rPr b="1" lang="en" sz="1400">
                <a:solidFill>
                  <a:srgbClr val="000000"/>
                </a:solidFill>
                <a:highlight>
                  <a:schemeClr val="lt1"/>
                </a:highlight>
                <a:latin typeface="Arial"/>
                <a:ea typeface="Arial"/>
                <a:cs typeface="Arial"/>
                <a:sym typeface="Arial"/>
              </a:rPr>
              <a:t>1.2 million</a:t>
            </a:r>
            <a:r>
              <a:rPr lang="en" sz="1400">
                <a:solidFill>
                  <a:srgbClr val="000000"/>
                </a:solidFill>
                <a:highlight>
                  <a:schemeClr val="lt1"/>
                </a:highlight>
                <a:latin typeface="Arial"/>
                <a:ea typeface="Arial"/>
                <a:cs typeface="Arial"/>
                <a:sym typeface="Arial"/>
              </a:rPr>
              <a:t> snakebite deaths </a:t>
            </a:r>
            <a:r>
              <a:rPr b="1" lang="en" sz="1400">
                <a:solidFill>
                  <a:srgbClr val="000000"/>
                </a:solidFill>
                <a:highlight>
                  <a:schemeClr val="lt1"/>
                </a:highlight>
                <a:latin typeface="Arial"/>
                <a:ea typeface="Arial"/>
                <a:cs typeface="Arial"/>
                <a:sym typeface="Arial"/>
              </a:rPr>
              <a:t>(average 58,000/year) from 2000 to 2019.</a:t>
            </a:r>
            <a:endParaRPr b="1" sz="1400">
              <a:solidFill>
                <a:srgbClr val="000000"/>
              </a:solidFill>
              <a:highlight>
                <a:schemeClr val="lt1"/>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 sz="1400">
                <a:solidFill>
                  <a:srgbClr val="202124"/>
                </a:solidFill>
                <a:highlight>
                  <a:srgbClr val="FFFFFF"/>
                </a:highlight>
                <a:latin typeface="Arial"/>
                <a:ea typeface="Arial"/>
                <a:cs typeface="Arial"/>
                <a:sym typeface="Arial"/>
              </a:rPr>
              <a:t>the most heavily affected country in the world from snake bites.</a:t>
            </a:r>
            <a:endParaRPr b="1" sz="1400">
              <a:solidFill>
                <a:srgbClr val="000000"/>
              </a:solidFill>
              <a:highlight>
                <a:schemeClr val="lt1"/>
              </a:highlight>
              <a:latin typeface="Arial"/>
              <a:ea typeface="Arial"/>
              <a:cs typeface="Arial"/>
              <a:sym typeface="Arial"/>
            </a:endParaRPr>
          </a:p>
        </p:txBody>
      </p:sp>
      <p:pic>
        <p:nvPicPr>
          <p:cNvPr id="123" name="Google Shape;123;p27"/>
          <p:cNvPicPr preferRelativeResize="0"/>
          <p:nvPr/>
        </p:nvPicPr>
        <p:blipFill>
          <a:blip r:embed="rId3">
            <a:alphaModFix/>
          </a:blip>
          <a:stretch>
            <a:fillRect/>
          </a:stretch>
        </p:blipFill>
        <p:spPr>
          <a:xfrm>
            <a:off x="4689350" y="274476"/>
            <a:ext cx="4387675" cy="4594550"/>
          </a:xfrm>
          <a:prstGeom prst="rect">
            <a:avLst/>
          </a:prstGeom>
          <a:noFill/>
          <a:ln>
            <a:noFill/>
          </a:ln>
        </p:spPr>
      </p:pic>
      <p:pic>
        <p:nvPicPr>
          <p:cNvPr id="124" name="Google Shape;124;p27"/>
          <p:cNvPicPr preferRelativeResize="0"/>
          <p:nvPr/>
        </p:nvPicPr>
        <p:blipFill rotWithShape="1">
          <a:blip r:embed="rId4">
            <a:alphaModFix/>
          </a:blip>
          <a:srcRect b="0" l="0" r="0" t="0"/>
          <a:stretch/>
        </p:blipFill>
        <p:spPr>
          <a:xfrm>
            <a:off x="173900" y="3392024"/>
            <a:ext cx="2593381" cy="1506450"/>
          </a:xfrm>
          <a:prstGeom prst="rect">
            <a:avLst/>
          </a:prstGeom>
          <a:noFill/>
          <a:ln>
            <a:noFill/>
          </a:ln>
        </p:spPr>
      </p:pic>
      <p:pic>
        <p:nvPicPr>
          <p:cNvPr id="125" name="Google Shape;125;p27"/>
          <p:cNvPicPr preferRelativeResize="0"/>
          <p:nvPr/>
        </p:nvPicPr>
        <p:blipFill>
          <a:blip r:embed="rId5">
            <a:alphaModFix/>
          </a:blip>
          <a:stretch>
            <a:fillRect/>
          </a:stretch>
        </p:blipFill>
        <p:spPr>
          <a:xfrm>
            <a:off x="2813650" y="3392013"/>
            <a:ext cx="2270525" cy="15064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4"/>
          <p:cNvSpPr txBox="1"/>
          <p:nvPr>
            <p:ph type="title"/>
          </p:nvPr>
        </p:nvSpPr>
        <p:spPr>
          <a:xfrm>
            <a:off x="490250" y="983300"/>
            <a:ext cx="7845600" cy="36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Scope and Usability</a:t>
            </a:r>
            <a:endParaRPr b="1" sz="4400"/>
          </a:p>
          <a:p>
            <a:pPr indent="0" lvl="0" marL="0" rtl="0" algn="l">
              <a:spcBef>
                <a:spcPts val="0"/>
              </a:spcBef>
              <a:spcAft>
                <a:spcPts val="0"/>
              </a:spcAft>
              <a:buNone/>
            </a:pPr>
            <a:r>
              <a:rPr b="1" lang="en" sz="4400"/>
              <a:t> </a:t>
            </a:r>
            <a:endParaRPr b="1" sz="4400"/>
          </a:p>
          <a:p>
            <a:pPr indent="-406400" lvl="0" marL="457200" rtl="0" algn="l">
              <a:spcBef>
                <a:spcPts val="0"/>
              </a:spcBef>
              <a:spcAft>
                <a:spcPts val="0"/>
              </a:spcAft>
              <a:buSzPts val="2800"/>
              <a:buChar char="●"/>
            </a:pPr>
            <a:r>
              <a:rPr b="1" lang="en" sz="2800"/>
              <a:t>Detection System + Alarm System</a:t>
            </a:r>
            <a:endParaRPr b="1" sz="2800"/>
          </a:p>
          <a:p>
            <a:pPr indent="-406400" lvl="0" marL="457200" rtl="0" algn="l">
              <a:spcBef>
                <a:spcPts val="0"/>
              </a:spcBef>
              <a:spcAft>
                <a:spcPts val="0"/>
              </a:spcAft>
              <a:buSzPts val="2800"/>
              <a:buChar char="●"/>
            </a:pPr>
            <a:r>
              <a:rPr b="1" lang="en" sz="2800"/>
              <a:t>Locations - Home, parks, Schools, Human Civilisation regions etc.</a:t>
            </a:r>
            <a:endParaRPr b="1" sz="2800"/>
          </a:p>
          <a:p>
            <a:pPr indent="-406400" lvl="0" marL="457200" rtl="0" algn="l">
              <a:spcBef>
                <a:spcPts val="0"/>
              </a:spcBef>
              <a:spcAft>
                <a:spcPts val="0"/>
              </a:spcAft>
              <a:buSzPts val="2800"/>
              <a:buChar char="●"/>
            </a:pPr>
            <a:r>
              <a:rPr b="1" lang="en" sz="2800"/>
              <a:t>Reduce number of bites and Deaths.</a:t>
            </a:r>
            <a:endParaRPr b="1" sz="2800"/>
          </a:p>
          <a:p>
            <a:pPr indent="-406400" lvl="0" marL="457200" rtl="0" algn="l">
              <a:spcBef>
                <a:spcPts val="0"/>
              </a:spcBef>
              <a:spcAft>
                <a:spcPts val="0"/>
              </a:spcAft>
              <a:buSzPts val="2800"/>
              <a:buChar char="●"/>
            </a:pPr>
            <a:r>
              <a:rPr b="1" lang="en" sz="2800"/>
              <a:t>Can be Implemented in Drones and Robots for Detection of Echis Carinatus and Venom Extraction purpose.</a:t>
            </a:r>
            <a:endParaRPr b="1" sz="2800"/>
          </a:p>
          <a:p>
            <a:pPr indent="0" lvl="0" marL="457200" rtl="0" algn="l">
              <a:spcBef>
                <a:spcPts val="0"/>
              </a:spcBef>
              <a:spcAft>
                <a:spcPts val="0"/>
              </a:spcAft>
              <a:buNone/>
            </a:pPr>
            <a:r>
              <a:t/>
            </a:r>
            <a:endParaRPr b="1" sz="2800"/>
          </a:p>
          <a:p>
            <a:pPr indent="0" lvl="0" marL="457200" rtl="0" algn="l">
              <a:spcBef>
                <a:spcPts val="0"/>
              </a:spcBef>
              <a:spcAft>
                <a:spcPts val="0"/>
              </a:spcAft>
              <a:buNone/>
            </a:pPr>
            <a:r>
              <a:t/>
            </a:r>
            <a:endParaRPr b="1" sz="3000"/>
          </a:p>
          <a:p>
            <a:pPr indent="0" lvl="0" marL="457200" rtl="0" algn="l">
              <a:spcBef>
                <a:spcPts val="0"/>
              </a:spcBef>
              <a:spcAft>
                <a:spcPts val="0"/>
              </a:spcAft>
              <a:buNone/>
            </a:pPr>
            <a:r>
              <a:t/>
            </a:r>
            <a:endParaRPr b="1"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5"/>
          <p:cNvSpPr txBox="1"/>
          <p:nvPr>
            <p:ph idx="4294967295" type="title"/>
          </p:nvPr>
        </p:nvSpPr>
        <p:spPr>
          <a:xfrm>
            <a:off x="539100" y="709050"/>
            <a:ext cx="7679100" cy="3725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3200"/>
              <a:t>Thank You :&gt;</a:t>
            </a:r>
            <a:endParaRPr b="1"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8"/>
          <p:cNvSpPr txBox="1"/>
          <p:nvPr>
            <p:ph type="title"/>
          </p:nvPr>
        </p:nvSpPr>
        <p:spPr>
          <a:xfrm>
            <a:off x="391575" y="421050"/>
            <a:ext cx="88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t>Why we have chosen Echis Carinatus (Saw-scaled viper) as Our main Object ?</a:t>
            </a:r>
            <a:endParaRPr b="1" sz="2900"/>
          </a:p>
        </p:txBody>
      </p:sp>
      <p:sp>
        <p:nvSpPr>
          <p:cNvPr id="131" name="Google Shape;131;p28"/>
          <p:cNvSpPr txBox="1"/>
          <p:nvPr>
            <p:ph idx="1" type="body"/>
          </p:nvPr>
        </p:nvSpPr>
        <p:spPr>
          <a:xfrm>
            <a:off x="391575" y="1785350"/>
            <a:ext cx="5620500" cy="2791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202124"/>
              </a:buClr>
              <a:buSzPts val="1900"/>
              <a:buFont typeface="Arial"/>
              <a:buChar char="●"/>
            </a:pPr>
            <a:r>
              <a:rPr b="1" lang="en" sz="1900">
                <a:solidFill>
                  <a:srgbClr val="202124"/>
                </a:solidFill>
                <a:highlight>
                  <a:srgbClr val="FFFFFF"/>
                </a:highlight>
                <a:latin typeface="Arial"/>
                <a:ea typeface="Arial"/>
                <a:cs typeface="Arial"/>
                <a:sym typeface="Arial"/>
              </a:rPr>
              <a:t>T</a:t>
            </a:r>
            <a:r>
              <a:rPr b="1" lang="en" sz="1900">
                <a:solidFill>
                  <a:srgbClr val="202124"/>
                </a:solidFill>
                <a:highlight>
                  <a:srgbClr val="FFFFFF"/>
                </a:highlight>
                <a:latin typeface="Arial"/>
                <a:ea typeface="Arial"/>
                <a:cs typeface="Arial"/>
                <a:sym typeface="Arial"/>
              </a:rPr>
              <a:t>he deadliest of all snakes</a:t>
            </a:r>
            <a:endParaRPr b="1" sz="1900">
              <a:solidFill>
                <a:srgbClr val="202124"/>
              </a:solidFill>
              <a:highlight>
                <a:srgbClr val="FFFFFF"/>
              </a:highlight>
              <a:latin typeface="Arial"/>
              <a:ea typeface="Arial"/>
              <a:cs typeface="Arial"/>
              <a:sym typeface="Arial"/>
            </a:endParaRPr>
          </a:p>
          <a:p>
            <a:pPr indent="-349250" lvl="0" marL="457200" rtl="0" algn="l">
              <a:spcBef>
                <a:spcPts val="0"/>
              </a:spcBef>
              <a:spcAft>
                <a:spcPts val="0"/>
              </a:spcAft>
              <a:buClr>
                <a:srgbClr val="202124"/>
              </a:buClr>
              <a:buSzPts val="1900"/>
              <a:buFont typeface="Arial"/>
              <a:buChar char="●"/>
            </a:pPr>
            <a:r>
              <a:rPr b="1" lang="en" sz="1900">
                <a:solidFill>
                  <a:srgbClr val="202124"/>
                </a:solidFill>
                <a:highlight>
                  <a:srgbClr val="FFFFFF"/>
                </a:highlight>
                <a:latin typeface="Arial"/>
                <a:ea typeface="Arial"/>
                <a:cs typeface="Arial"/>
                <a:sym typeface="Arial"/>
              </a:rPr>
              <a:t>Responsible for more human deaths than all other snake species combined.</a:t>
            </a:r>
            <a:endParaRPr b="1" sz="1900">
              <a:solidFill>
                <a:srgbClr val="202124"/>
              </a:solidFill>
              <a:highlight>
                <a:srgbClr val="FFFFFF"/>
              </a:highlight>
              <a:latin typeface="Arial"/>
              <a:ea typeface="Arial"/>
              <a:cs typeface="Arial"/>
              <a:sym typeface="Arial"/>
            </a:endParaRPr>
          </a:p>
          <a:p>
            <a:pPr indent="-349250" lvl="0" marL="457200" rtl="0" algn="l">
              <a:spcBef>
                <a:spcPts val="0"/>
              </a:spcBef>
              <a:spcAft>
                <a:spcPts val="0"/>
              </a:spcAft>
              <a:buClr>
                <a:srgbClr val="202124"/>
              </a:buClr>
              <a:buSzPts val="1900"/>
              <a:buFont typeface="Arial"/>
              <a:buChar char="●"/>
            </a:pPr>
            <a:r>
              <a:rPr b="1" lang="en" sz="1900">
                <a:solidFill>
                  <a:srgbClr val="202124"/>
                </a:solidFill>
                <a:highlight>
                  <a:srgbClr val="FFFFFF"/>
                </a:highlight>
                <a:latin typeface="Arial"/>
                <a:ea typeface="Arial"/>
                <a:cs typeface="Arial"/>
                <a:sym typeface="Arial"/>
              </a:rPr>
              <a:t>Childrens are more Prone to bites.</a:t>
            </a:r>
            <a:endParaRPr b="1" sz="1900">
              <a:solidFill>
                <a:srgbClr val="202124"/>
              </a:solidFill>
              <a:highlight>
                <a:srgbClr val="FFFFFF"/>
              </a:highlight>
              <a:latin typeface="Arial"/>
              <a:ea typeface="Arial"/>
              <a:cs typeface="Arial"/>
              <a:sym typeface="Arial"/>
            </a:endParaRPr>
          </a:p>
          <a:p>
            <a:pPr indent="-349250" lvl="0" marL="457200" rtl="0" algn="l">
              <a:spcBef>
                <a:spcPts val="0"/>
              </a:spcBef>
              <a:spcAft>
                <a:spcPts val="0"/>
              </a:spcAft>
              <a:buClr>
                <a:srgbClr val="202124"/>
              </a:buClr>
              <a:buSzPts val="1900"/>
              <a:buFont typeface="Arial"/>
              <a:buChar char="●"/>
            </a:pPr>
            <a:r>
              <a:rPr b="1" lang="en" sz="1900">
                <a:solidFill>
                  <a:srgbClr val="202124"/>
                </a:solidFill>
                <a:highlight>
                  <a:srgbClr val="FFFFFF"/>
                </a:highlight>
                <a:latin typeface="Arial"/>
                <a:ea typeface="Arial"/>
                <a:cs typeface="Arial"/>
                <a:sym typeface="Arial"/>
              </a:rPr>
              <a:t>Found Around Household, parks, grounds.</a:t>
            </a:r>
            <a:endParaRPr b="1" sz="1900">
              <a:solidFill>
                <a:srgbClr val="202124"/>
              </a:solidFill>
              <a:highlight>
                <a:srgbClr val="FFFFFF"/>
              </a:highlight>
              <a:latin typeface="Arial"/>
              <a:ea typeface="Arial"/>
              <a:cs typeface="Arial"/>
              <a:sym typeface="Arial"/>
            </a:endParaRPr>
          </a:p>
          <a:p>
            <a:pPr indent="-349250" lvl="0" marL="457200" rtl="0" algn="l">
              <a:spcBef>
                <a:spcPts val="0"/>
              </a:spcBef>
              <a:spcAft>
                <a:spcPts val="0"/>
              </a:spcAft>
              <a:buClr>
                <a:srgbClr val="202124"/>
              </a:buClr>
              <a:buSzPts val="1900"/>
              <a:buFont typeface="Arial"/>
              <a:buChar char="●"/>
            </a:pPr>
            <a:r>
              <a:rPr b="1" lang="en" sz="1900">
                <a:solidFill>
                  <a:srgbClr val="202124"/>
                </a:solidFill>
                <a:highlight>
                  <a:srgbClr val="FFFFFF"/>
                </a:highlight>
                <a:latin typeface="Arial"/>
                <a:ea typeface="Arial"/>
                <a:cs typeface="Arial"/>
                <a:sym typeface="Arial"/>
              </a:rPr>
              <a:t>No Proper labelled Dataset Available in web Sources for Saw-scaled viper detection for Deep learning algorithms.</a:t>
            </a:r>
            <a:endParaRPr b="1" sz="1900">
              <a:solidFill>
                <a:srgbClr val="202124"/>
              </a:solidFill>
              <a:highlight>
                <a:srgbClr val="FFFFFF"/>
              </a:highlight>
              <a:latin typeface="Arial"/>
              <a:ea typeface="Arial"/>
              <a:cs typeface="Arial"/>
              <a:sym typeface="Arial"/>
            </a:endParaRPr>
          </a:p>
        </p:txBody>
      </p:sp>
      <p:pic>
        <p:nvPicPr>
          <p:cNvPr id="132" name="Google Shape;132;p28"/>
          <p:cNvPicPr preferRelativeResize="0"/>
          <p:nvPr/>
        </p:nvPicPr>
        <p:blipFill>
          <a:blip r:embed="rId3">
            <a:alphaModFix/>
          </a:blip>
          <a:stretch>
            <a:fillRect/>
          </a:stretch>
        </p:blipFill>
        <p:spPr>
          <a:xfrm>
            <a:off x="5951225" y="2051937"/>
            <a:ext cx="3006675" cy="225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9"/>
          <p:cNvSpPr txBox="1"/>
          <p:nvPr>
            <p:ph type="title"/>
          </p:nvPr>
        </p:nvSpPr>
        <p:spPr>
          <a:xfrm>
            <a:off x="231800" y="63817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The challenge</a:t>
            </a:r>
            <a:endParaRPr b="1"/>
          </a:p>
        </p:txBody>
      </p:sp>
      <p:sp>
        <p:nvSpPr>
          <p:cNvPr id="138" name="Google Shape;138;p29"/>
          <p:cNvSpPr txBox="1"/>
          <p:nvPr>
            <p:ph idx="2" type="body"/>
          </p:nvPr>
        </p:nvSpPr>
        <p:spPr>
          <a:xfrm>
            <a:off x="4572000" y="724200"/>
            <a:ext cx="3837000" cy="3695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400"/>
              <a:t>Detection and Supervision  of Saw-scaled viper Around Human Household With Deep Learning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299150" y="876775"/>
            <a:ext cx="4045200" cy="146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H</a:t>
            </a:r>
            <a:r>
              <a:rPr b="1" lang="en"/>
              <a:t>ow we are</a:t>
            </a:r>
            <a:r>
              <a:rPr b="1" lang="en"/>
              <a:t> Solving this problem ?</a:t>
            </a:r>
            <a:endParaRPr b="1"/>
          </a:p>
        </p:txBody>
      </p:sp>
      <p:sp>
        <p:nvSpPr>
          <p:cNvPr id="144" name="Google Shape;144;p30"/>
          <p:cNvSpPr txBox="1"/>
          <p:nvPr>
            <p:ph idx="2" type="body"/>
          </p:nvPr>
        </p:nvSpPr>
        <p:spPr>
          <a:xfrm>
            <a:off x="4572000" y="724200"/>
            <a:ext cx="3837000" cy="3695100"/>
          </a:xfrm>
          <a:prstGeom prst="rect">
            <a:avLst/>
          </a:prstGeom>
        </p:spPr>
        <p:txBody>
          <a:bodyPr anchorCtr="0" anchor="ctr" bIns="91425" lIns="91425" spcFirstLastPara="1" rIns="91425" wrap="square" tIns="91425">
            <a:noAutofit/>
          </a:bodyPr>
          <a:lstStyle/>
          <a:p>
            <a:pPr indent="-381000" lvl="0" marL="457200" rtl="0" algn="l">
              <a:lnSpc>
                <a:spcPct val="100000"/>
              </a:lnSpc>
              <a:spcBef>
                <a:spcPts val="0"/>
              </a:spcBef>
              <a:spcAft>
                <a:spcPts val="0"/>
              </a:spcAft>
              <a:buSzPts val="2400"/>
              <a:buAutoNum type="arabicPeriod"/>
            </a:pPr>
            <a:r>
              <a:rPr lang="en" sz="2400"/>
              <a:t>Create a  Deep Learning Model Trained to Detect Echis Carinatus</a:t>
            </a:r>
            <a:endParaRPr sz="2400"/>
          </a:p>
          <a:p>
            <a:pPr indent="0" lvl="0" marL="914400" rtl="0" algn="l">
              <a:lnSpc>
                <a:spcPct val="100000"/>
              </a:lnSpc>
              <a:spcBef>
                <a:spcPts val="0"/>
              </a:spcBef>
              <a:spcAft>
                <a:spcPts val="0"/>
              </a:spcAft>
              <a:buNone/>
            </a:pPr>
            <a:r>
              <a:t/>
            </a:r>
            <a:endParaRPr sz="2400"/>
          </a:p>
          <a:p>
            <a:pPr indent="-381000" lvl="0" marL="457200" rtl="0" algn="l">
              <a:lnSpc>
                <a:spcPct val="100000"/>
              </a:lnSpc>
              <a:spcBef>
                <a:spcPts val="0"/>
              </a:spcBef>
              <a:spcAft>
                <a:spcPts val="0"/>
              </a:spcAft>
              <a:buSzPts val="2400"/>
              <a:buAutoNum type="arabicPeriod"/>
            </a:pPr>
            <a:r>
              <a:rPr lang="en" sz="2400"/>
              <a:t>Connect the Deep Learning System with Alarm Warning System</a:t>
            </a:r>
            <a:endParaRPr sz="2400"/>
          </a:p>
        </p:txBody>
      </p:sp>
      <p:pic>
        <p:nvPicPr>
          <p:cNvPr id="145" name="Google Shape;145;p30"/>
          <p:cNvPicPr preferRelativeResize="0"/>
          <p:nvPr/>
        </p:nvPicPr>
        <p:blipFill>
          <a:blip r:embed="rId3">
            <a:alphaModFix/>
          </a:blip>
          <a:stretch>
            <a:fillRect/>
          </a:stretch>
        </p:blipFill>
        <p:spPr>
          <a:xfrm>
            <a:off x="1096300" y="2341975"/>
            <a:ext cx="2241870" cy="2496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Proposed Solution</a:t>
            </a:r>
            <a:endParaRPr b="1"/>
          </a:p>
        </p:txBody>
      </p:sp>
      <p:sp>
        <p:nvSpPr>
          <p:cNvPr id="151" name="Google Shape;151;p3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Custom Dataset Preparation in COCO dataset format using Makesense.ai</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Data preprocessing</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Modeling of the data</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Training the model</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Testing the Model with Validation dataset.</a:t>
            </a:r>
            <a:endParaRPr sz="20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Tools Used</a:t>
            </a:r>
            <a:endParaRPr sz="3600"/>
          </a:p>
        </p:txBody>
      </p:sp>
      <p:sp>
        <p:nvSpPr>
          <p:cNvPr id="157" name="Google Shape;157;p32"/>
          <p:cNvSpPr txBox="1"/>
          <p:nvPr>
            <p:ph idx="1" type="body"/>
          </p:nvPr>
        </p:nvSpPr>
        <p:spPr>
          <a:xfrm>
            <a:off x="311700" y="1396375"/>
            <a:ext cx="3713100" cy="3172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Python 3.7 </a:t>
            </a:r>
            <a:endParaRPr b="1">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 Numpy, </a:t>
            </a:r>
            <a:endParaRPr b="1">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Scikit-image,</a:t>
            </a:r>
            <a:endParaRPr b="1">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tensorflow (1.14.0)</a:t>
            </a:r>
            <a:endParaRPr b="1">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keras (2.0.8)</a:t>
            </a:r>
            <a:endParaRPr b="1">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matplotlib</a:t>
            </a:r>
            <a:endParaRPr b="1">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b="1">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a:solidFill>
                <a:srgbClr val="000000"/>
              </a:solidFill>
              <a:latin typeface="Times New Roman"/>
              <a:ea typeface="Times New Roman"/>
              <a:cs typeface="Times New Roman"/>
              <a:sym typeface="Times New Roman"/>
            </a:endParaRPr>
          </a:p>
        </p:txBody>
      </p:sp>
      <p:sp>
        <p:nvSpPr>
          <p:cNvPr id="158" name="Google Shape;158;p32"/>
          <p:cNvSpPr txBox="1"/>
          <p:nvPr/>
        </p:nvSpPr>
        <p:spPr>
          <a:xfrm>
            <a:off x="5202825" y="1617700"/>
            <a:ext cx="3000000" cy="23397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openCV</a:t>
            </a:r>
            <a:endParaRPr b="1"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Jupyter Notebooks</a:t>
            </a:r>
            <a:endParaRPr b="1"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Google colab,</a:t>
            </a:r>
            <a:endParaRPr b="1"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Visual Studio Code. </a:t>
            </a:r>
            <a:endParaRPr b="1"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makesense.ai</a:t>
            </a:r>
            <a:endParaRPr b="1" sz="2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3"/>
          <p:cNvPicPr preferRelativeResize="0"/>
          <p:nvPr/>
        </p:nvPicPr>
        <p:blipFill>
          <a:blip r:embed="rId3">
            <a:alphaModFix/>
          </a:blip>
          <a:stretch>
            <a:fillRect/>
          </a:stretch>
        </p:blipFill>
        <p:spPr>
          <a:xfrm>
            <a:off x="506500" y="1558550"/>
            <a:ext cx="7428725" cy="2208875"/>
          </a:xfrm>
          <a:prstGeom prst="rect">
            <a:avLst/>
          </a:prstGeom>
          <a:noFill/>
          <a:ln>
            <a:noFill/>
          </a:ln>
        </p:spPr>
      </p:pic>
      <p:sp>
        <p:nvSpPr>
          <p:cNvPr id="164" name="Google Shape;164;p33"/>
          <p:cNvSpPr txBox="1"/>
          <p:nvPr/>
        </p:nvSpPr>
        <p:spPr>
          <a:xfrm>
            <a:off x="1305000" y="354875"/>
            <a:ext cx="464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Proxima Nova"/>
                <a:ea typeface="Proxima Nova"/>
                <a:cs typeface="Proxima Nova"/>
                <a:sym typeface="Proxima Nova"/>
              </a:rPr>
              <a:t>First level workflow</a:t>
            </a:r>
            <a:endParaRPr b="1" sz="30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